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58" r:id="rId5"/>
    <p:sldId id="259" r:id="rId6"/>
    <p:sldId id="261" r:id="rId7"/>
    <p:sldId id="262"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5327" autoAdjust="0"/>
  </p:normalViewPr>
  <p:slideViewPr>
    <p:cSldViewPr>
      <p:cViewPr varScale="1">
        <p:scale>
          <a:sx n="91" d="100"/>
          <a:sy n="91" d="100"/>
        </p:scale>
        <p:origin x="-9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F7ED26-6CF9-4778-B93E-3ACC7421DC2A}" type="datetimeFigureOut">
              <a:rPr lang="zh-TW" altLang="en-US" smtClean="0"/>
              <a:t>2011/12/9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4317F1-B05B-4C2D-978A-EF53020D9987}"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D64317F1-B05B-4C2D-978A-EF53020D9987}" type="slidenum">
              <a:rPr lang="zh-TW" altLang="en-US" smtClean="0"/>
              <a:t>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6ED7096-AD40-4BB2-B49A-2BFF00101F32}" type="datetimeFigureOut">
              <a:rPr lang="zh-TW" altLang="en-US" smtClean="0"/>
              <a:t>2011/12/9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E3B9E20-B11E-4D97-BD11-F74E9EF6404B}"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D7096-AD40-4BB2-B49A-2BFF00101F32}" type="datetimeFigureOut">
              <a:rPr lang="zh-TW" altLang="en-US" smtClean="0"/>
              <a:t>2011/12/9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B9E20-B11E-4D97-BD11-F74E9EF6404B}"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ty.okgo.tw/"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ctrTitle"/>
          </p:nvPr>
        </p:nvSpPr>
        <p:spPr/>
        <p:txBody>
          <a:bodyPr/>
          <a:lstStyle/>
          <a:p>
            <a:r>
              <a:rPr lang="zh-TW" altLang="en-US" dirty="0" smtClean="0">
                <a:solidFill>
                  <a:schemeClr val="accent5">
                    <a:lumMod val="75000"/>
                  </a:schemeClr>
                </a:solidFill>
                <a:latin typeface="DejaVu Sans Condensed" pitchFamily="34" charset="0"/>
                <a:ea typeface="+mn-ea"/>
                <a:cs typeface="DejaVu Sans Condensed" pitchFamily="34" charset="0"/>
              </a:rPr>
              <a:t>我們的美麗桃園</a:t>
            </a:r>
            <a:endParaRPr lang="zh-TW" altLang="en-US" sz="5400" dirty="0">
              <a:solidFill>
                <a:schemeClr val="accent5">
                  <a:lumMod val="75000"/>
                </a:schemeClr>
              </a:solidFill>
              <a:latin typeface="DejaVu Sans Condensed" pitchFamily="34" charset="0"/>
              <a:ea typeface="+mn-ea"/>
              <a:cs typeface="DejaVu Sans Condensed" pitchFamily="34" charset="0"/>
            </a:endParaRPr>
          </a:p>
        </p:txBody>
      </p:sp>
      <p:sp>
        <p:nvSpPr>
          <p:cNvPr id="6" name="副標題 5"/>
          <p:cNvSpPr>
            <a:spLocks noGrp="1"/>
          </p:cNvSpPr>
          <p:nvPr>
            <p:ph type="subTitle" idx="1"/>
          </p:nvPr>
        </p:nvSpPr>
        <p:spPr/>
        <p:txBody>
          <a:bodyPr>
            <a:normAutofit/>
          </a:bodyPr>
          <a:lstStyle/>
          <a:p>
            <a:r>
              <a:rPr lang="zh-TW" altLang="en-US" sz="4400" dirty="0" smtClean="0">
                <a:solidFill>
                  <a:schemeClr val="accent5">
                    <a:lumMod val="75000"/>
                  </a:schemeClr>
                </a:solidFill>
              </a:rPr>
              <a:t>就在這</a:t>
            </a:r>
            <a:endParaRPr lang="zh-TW" altLang="en-US" sz="4400" dirty="0">
              <a:solidFill>
                <a:schemeClr val="accent5">
                  <a:lumMod val="75000"/>
                </a:schemeClr>
              </a:solidFill>
            </a:endParaRPr>
          </a:p>
        </p:txBody>
      </p:sp>
      <p:pic>
        <p:nvPicPr>
          <p:cNvPr id="11268" name="Picture 4" descr="Image Detail"/>
          <p:cNvPicPr>
            <a:picLocks noChangeAspect="1" noChangeArrowheads="1"/>
          </p:cNvPicPr>
          <p:nvPr/>
        </p:nvPicPr>
        <p:blipFill>
          <a:blip r:embed="rId2"/>
          <a:srcRect/>
          <a:stretch>
            <a:fillRect/>
          </a:stretch>
        </p:blipFill>
        <p:spPr bwMode="auto">
          <a:xfrm>
            <a:off x="714348" y="357166"/>
            <a:ext cx="2857520" cy="1903154"/>
          </a:xfrm>
          <a:prstGeom prst="rect">
            <a:avLst/>
          </a:prstGeom>
          <a:noFill/>
        </p:spPr>
      </p:pic>
      <p:pic>
        <p:nvPicPr>
          <p:cNvPr id="11270" name="Picture 6" descr="Image Detail"/>
          <p:cNvPicPr>
            <a:picLocks noChangeAspect="1" noChangeArrowheads="1"/>
          </p:cNvPicPr>
          <p:nvPr/>
        </p:nvPicPr>
        <p:blipFill>
          <a:blip r:embed="rId2"/>
          <a:srcRect/>
          <a:stretch>
            <a:fillRect/>
          </a:stretch>
        </p:blipFill>
        <p:spPr bwMode="auto">
          <a:xfrm>
            <a:off x="6000760" y="4357694"/>
            <a:ext cx="2838827" cy="1890704"/>
          </a:xfrm>
          <a:prstGeom prst="rect">
            <a:avLst/>
          </a:prstGeom>
          <a:noFill/>
        </p:spPr>
      </p:pic>
      <p:pic>
        <p:nvPicPr>
          <p:cNvPr id="11274" name="Picture 10" descr="Image Detail"/>
          <p:cNvPicPr>
            <a:picLocks noChangeAspect="1" noChangeArrowheads="1"/>
          </p:cNvPicPr>
          <p:nvPr/>
        </p:nvPicPr>
        <p:blipFill>
          <a:blip r:embed="rId3"/>
          <a:srcRect/>
          <a:stretch>
            <a:fillRect/>
          </a:stretch>
        </p:blipFill>
        <p:spPr bwMode="auto">
          <a:xfrm rot="11526625">
            <a:off x="571520" y="3857675"/>
            <a:ext cx="2286016" cy="2286017"/>
          </a:xfrm>
          <a:prstGeom prst="rect">
            <a:avLst/>
          </a:prstGeom>
          <a:noFill/>
        </p:spPr>
      </p:pic>
      <p:pic>
        <p:nvPicPr>
          <p:cNvPr id="14" name="Picture 10" descr="Image Detail"/>
          <p:cNvPicPr>
            <a:picLocks noChangeAspect="1" noChangeArrowheads="1"/>
          </p:cNvPicPr>
          <p:nvPr/>
        </p:nvPicPr>
        <p:blipFill>
          <a:blip r:embed="rId3"/>
          <a:srcRect/>
          <a:stretch>
            <a:fillRect/>
          </a:stretch>
        </p:blipFill>
        <p:spPr bwMode="auto">
          <a:xfrm rot="11526625">
            <a:off x="6357997" y="500089"/>
            <a:ext cx="2286016" cy="2286017"/>
          </a:xfrm>
          <a:prstGeom prst="rect">
            <a:avLst/>
          </a:prstGeom>
          <a:noFill/>
        </p:spPr>
      </p:pic>
      <p:sp>
        <p:nvSpPr>
          <p:cNvPr id="15" name="文字方塊 14"/>
          <p:cNvSpPr txBox="1"/>
          <p:nvPr/>
        </p:nvSpPr>
        <p:spPr>
          <a:xfrm>
            <a:off x="214282" y="142852"/>
            <a:ext cx="428628" cy="923330"/>
          </a:xfrm>
          <a:prstGeom prst="rect">
            <a:avLst/>
          </a:prstGeom>
          <a:noFill/>
        </p:spPr>
        <p:txBody>
          <a:bodyPr wrap="square" rtlCol="0">
            <a:spAutoFit/>
          </a:bodyPr>
          <a:lstStyle/>
          <a:p>
            <a:r>
              <a:rPr lang="zh-TW" altLang="en-US" dirty="0" smtClean="0">
                <a:solidFill>
                  <a:schemeClr val="accent2">
                    <a:lumMod val="75000"/>
                  </a:schemeClr>
                </a:solidFill>
                <a:latin typeface="華康POP2體W9(P)" pitchFamily="82" charset="-120"/>
                <a:ea typeface="華康POP2體W9(P)" pitchFamily="82" charset="-120"/>
              </a:rPr>
              <a:t>第一頁</a:t>
            </a:r>
            <a:endParaRPr lang="zh-TW" altLang="en-US" dirty="0">
              <a:solidFill>
                <a:schemeClr val="accent2">
                  <a:lumMod val="75000"/>
                </a:schemeClr>
              </a:solidFill>
              <a:latin typeface="華康POP2體W9(P)" pitchFamily="82" charset="-120"/>
              <a:ea typeface="華康POP2體W9(P)" pitchFamily="82"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Image Detail"/>
          <p:cNvPicPr>
            <a:picLocks noChangeAspect="1" noChangeArrowheads="1"/>
          </p:cNvPicPr>
          <p:nvPr/>
        </p:nvPicPr>
        <p:blipFill>
          <a:blip r:embed="rId3"/>
          <a:srcRect/>
          <a:stretch>
            <a:fillRect/>
          </a:stretch>
        </p:blipFill>
        <p:spPr bwMode="auto">
          <a:xfrm>
            <a:off x="785786" y="142852"/>
            <a:ext cx="3214710" cy="2382183"/>
          </a:xfrm>
          <a:prstGeom prst="rect">
            <a:avLst/>
          </a:prstGeom>
          <a:noFill/>
        </p:spPr>
      </p:pic>
      <p:sp>
        <p:nvSpPr>
          <p:cNvPr id="9" name="文字方塊 8"/>
          <p:cNvSpPr txBox="1"/>
          <p:nvPr/>
        </p:nvSpPr>
        <p:spPr>
          <a:xfrm>
            <a:off x="4724400" y="1081070"/>
            <a:ext cx="3714776" cy="369332"/>
          </a:xfrm>
          <a:prstGeom prst="rect">
            <a:avLst/>
          </a:prstGeom>
          <a:noFill/>
        </p:spPr>
        <p:txBody>
          <a:bodyPr wrap="square" rtlCol="0">
            <a:spAutoFit/>
          </a:bodyPr>
          <a:lstStyle/>
          <a:p>
            <a:endParaRPr lang="zh-TW" altLang="en-US" dirty="0"/>
          </a:p>
        </p:txBody>
      </p:sp>
      <p:sp>
        <p:nvSpPr>
          <p:cNvPr id="11" name="文字方塊 10"/>
          <p:cNvSpPr txBox="1"/>
          <p:nvPr/>
        </p:nvSpPr>
        <p:spPr>
          <a:xfrm>
            <a:off x="4876800" y="1233470"/>
            <a:ext cx="3714776" cy="369332"/>
          </a:xfrm>
          <a:prstGeom prst="rect">
            <a:avLst/>
          </a:prstGeom>
          <a:noFill/>
        </p:spPr>
        <p:txBody>
          <a:bodyPr wrap="square" rtlCol="0">
            <a:spAutoFit/>
          </a:bodyPr>
          <a:lstStyle/>
          <a:p>
            <a:endParaRPr lang="zh-TW" altLang="en-US" dirty="0"/>
          </a:p>
        </p:txBody>
      </p:sp>
      <p:sp>
        <p:nvSpPr>
          <p:cNvPr id="13" name="文字方塊 12"/>
          <p:cNvSpPr txBox="1"/>
          <p:nvPr/>
        </p:nvSpPr>
        <p:spPr>
          <a:xfrm>
            <a:off x="928662" y="2571744"/>
            <a:ext cx="2714644" cy="461665"/>
          </a:xfrm>
          <a:prstGeom prst="rect">
            <a:avLst/>
          </a:prstGeom>
          <a:noFill/>
        </p:spPr>
        <p:txBody>
          <a:bodyPr wrap="square" rtlCol="0">
            <a:spAutoFit/>
          </a:bodyPr>
          <a:lstStyle/>
          <a:p>
            <a:r>
              <a:rPr lang="zh-TW" altLang="en-US" sz="2400" dirty="0" smtClean="0">
                <a:solidFill>
                  <a:schemeClr val="accent6">
                    <a:lumMod val="75000"/>
                  </a:schemeClr>
                </a:solidFill>
                <a:latin typeface="華康POP2體W9" pitchFamily="81" charset="-120"/>
                <a:ea typeface="華康POP2體W9" pitchFamily="81" charset="-120"/>
              </a:rPr>
              <a:t>桃園水利會池塘</a:t>
            </a:r>
            <a:endParaRPr lang="zh-TW" altLang="en-US" sz="2400" dirty="0">
              <a:solidFill>
                <a:schemeClr val="accent6">
                  <a:lumMod val="75000"/>
                </a:schemeClr>
              </a:solidFill>
              <a:latin typeface="華康POP2體W9" pitchFamily="81" charset="-120"/>
              <a:ea typeface="華康POP2體W9" pitchFamily="81" charset="-120"/>
            </a:endParaRPr>
          </a:p>
        </p:txBody>
      </p:sp>
      <p:pic>
        <p:nvPicPr>
          <p:cNvPr id="14346" name="Picture 10" descr="http://img3.okgo.tw/titlepic/b150_1.JPG"/>
          <p:cNvPicPr>
            <a:picLocks noChangeAspect="1" noChangeArrowheads="1"/>
          </p:cNvPicPr>
          <p:nvPr/>
        </p:nvPicPr>
        <p:blipFill>
          <a:blip r:embed="rId4"/>
          <a:srcRect/>
          <a:stretch>
            <a:fillRect/>
          </a:stretch>
        </p:blipFill>
        <p:spPr bwMode="auto">
          <a:xfrm>
            <a:off x="500034" y="3071809"/>
            <a:ext cx="3357586" cy="2518191"/>
          </a:xfrm>
          <a:prstGeom prst="rect">
            <a:avLst/>
          </a:prstGeom>
          <a:noFill/>
        </p:spPr>
      </p:pic>
      <p:sp>
        <p:nvSpPr>
          <p:cNvPr id="18" name="文字方塊 17"/>
          <p:cNvSpPr txBox="1"/>
          <p:nvPr/>
        </p:nvSpPr>
        <p:spPr>
          <a:xfrm>
            <a:off x="785786" y="5857892"/>
            <a:ext cx="3286148" cy="461665"/>
          </a:xfrm>
          <a:prstGeom prst="rect">
            <a:avLst/>
          </a:prstGeom>
          <a:noFill/>
        </p:spPr>
        <p:txBody>
          <a:bodyPr wrap="square" rtlCol="0">
            <a:spAutoFit/>
          </a:bodyPr>
          <a:lstStyle/>
          <a:p>
            <a:r>
              <a:rPr lang="zh-TW" altLang="en-US" sz="2400" dirty="0" smtClean="0">
                <a:solidFill>
                  <a:schemeClr val="accent6">
                    <a:lumMod val="75000"/>
                  </a:schemeClr>
                </a:solidFill>
                <a:latin typeface="華康POP1體W9" pitchFamily="81" charset="-120"/>
                <a:ea typeface="華康POP1體W9" pitchFamily="81" charset="-120"/>
              </a:rPr>
              <a:t>永安漁港</a:t>
            </a:r>
            <a:endParaRPr lang="zh-TW" altLang="en-US" sz="2400" dirty="0">
              <a:solidFill>
                <a:schemeClr val="accent6">
                  <a:lumMod val="75000"/>
                </a:schemeClr>
              </a:solidFill>
              <a:latin typeface="華康POP1體W9" pitchFamily="81" charset="-120"/>
              <a:ea typeface="華康POP1體W9" pitchFamily="81" charset="-120"/>
            </a:endParaRPr>
          </a:p>
        </p:txBody>
      </p:sp>
      <p:pic>
        <p:nvPicPr>
          <p:cNvPr id="14352" name="Picture 16" descr="http://img3.okgo.tw/titlepic/b1937_1.JPG"/>
          <p:cNvPicPr>
            <a:picLocks noChangeAspect="1" noChangeArrowheads="1"/>
          </p:cNvPicPr>
          <p:nvPr/>
        </p:nvPicPr>
        <p:blipFill>
          <a:blip r:embed="rId5"/>
          <a:srcRect/>
          <a:stretch>
            <a:fillRect/>
          </a:stretch>
        </p:blipFill>
        <p:spPr bwMode="auto">
          <a:xfrm>
            <a:off x="4929190" y="3071810"/>
            <a:ext cx="3429024" cy="2571769"/>
          </a:xfrm>
          <a:prstGeom prst="rect">
            <a:avLst/>
          </a:prstGeom>
          <a:noFill/>
        </p:spPr>
      </p:pic>
      <p:sp>
        <p:nvSpPr>
          <p:cNvPr id="22" name="文字方塊 21"/>
          <p:cNvSpPr txBox="1"/>
          <p:nvPr/>
        </p:nvSpPr>
        <p:spPr>
          <a:xfrm>
            <a:off x="5000628" y="6000768"/>
            <a:ext cx="3357586" cy="461665"/>
          </a:xfrm>
          <a:prstGeom prst="rect">
            <a:avLst/>
          </a:prstGeom>
          <a:noFill/>
        </p:spPr>
        <p:txBody>
          <a:bodyPr wrap="square" rtlCol="0">
            <a:spAutoFit/>
          </a:bodyPr>
          <a:lstStyle/>
          <a:p>
            <a:r>
              <a:rPr lang="zh-TW" altLang="en-US" sz="2400" dirty="0" smtClean="0">
                <a:solidFill>
                  <a:schemeClr val="accent6">
                    <a:lumMod val="75000"/>
                  </a:schemeClr>
                </a:solidFill>
                <a:latin typeface="華康POP1體W9(P)" pitchFamily="82" charset="-120"/>
                <a:ea typeface="華康POP1體W9(P)" pitchFamily="82" charset="-120"/>
              </a:rPr>
              <a:t>觀音鄉的白沙岬燈塔</a:t>
            </a:r>
            <a:endParaRPr lang="zh-TW" altLang="en-US" sz="2400" dirty="0">
              <a:solidFill>
                <a:schemeClr val="accent6">
                  <a:lumMod val="75000"/>
                </a:schemeClr>
              </a:solidFill>
              <a:latin typeface="華康POP1體W9(P)" pitchFamily="82" charset="-120"/>
              <a:ea typeface="華康POP1體W9(P)" pitchFamily="82" charset="-120"/>
            </a:endParaRPr>
          </a:p>
        </p:txBody>
      </p:sp>
      <p:pic>
        <p:nvPicPr>
          <p:cNvPr id="14354" name="Picture 18" descr="http://img3.okgo.tw/titlepic/b2437_1.JPG"/>
          <p:cNvPicPr>
            <a:picLocks noChangeAspect="1" noChangeArrowheads="1"/>
          </p:cNvPicPr>
          <p:nvPr/>
        </p:nvPicPr>
        <p:blipFill>
          <a:blip r:embed="rId6"/>
          <a:srcRect/>
          <a:stretch>
            <a:fillRect/>
          </a:stretch>
        </p:blipFill>
        <p:spPr bwMode="auto">
          <a:xfrm>
            <a:off x="5072066" y="142852"/>
            <a:ext cx="3214710" cy="2411034"/>
          </a:xfrm>
          <a:prstGeom prst="rect">
            <a:avLst/>
          </a:prstGeom>
          <a:noFill/>
        </p:spPr>
      </p:pic>
      <p:sp>
        <p:nvSpPr>
          <p:cNvPr id="26" name="文字方塊 25"/>
          <p:cNvSpPr txBox="1"/>
          <p:nvPr/>
        </p:nvSpPr>
        <p:spPr>
          <a:xfrm>
            <a:off x="5214942" y="2643182"/>
            <a:ext cx="2786082" cy="461665"/>
          </a:xfrm>
          <a:prstGeom prst="rect">
            <a:avLst/>
          </a:prstGeom>
          <a:noFill/>
        </p:spPr>
        <p:txBody>
          <a:bodyPr wrap="square" rtlCol="0">
            <a:spAutoFit/>
          </a:bodyPr>
          <a:lstStyle/>
          <a:p>
            <a:r>
              <a:rPr lang="zh-TW" altLang="en-US" sz="2400" dirty="0" smtClean="0">
                <a:solidFill>
                  <a:schemeClr val="accent6">
                    <a:lumMod val="75000"/>
                  </a:schemeClr>
                </a:solidFill>
                <a:latin typeface="華康POP1體W7" pitchFamily="81" charset="-120"/>
                <a:ea typeface="華康POP1體W7" pitchFamily="81" charset="-120"/>
              </a:rPr>
              <a:t>巴陵橋</a:t>
            </a:r>
            <a:endParaRPr lang="zh-TW" altLang="en-US" sz="2400" dirty="0">
              <a:solidFill>
                <a:schemeClr val="accent6">
                  <a:lumMod val="75000"/>
                </a:schemeClr>
              </a:solidFill>
              <a:latin typeface="華康POP1體W7" pitchFamily="81" charset="-120"/>
              <a:ea typeface="華康POP1體W7" pitchFamily="81" charset="-120"/>
            </a:endParaRPr>
          </a:p>
        </p:txBody>
      </p:sp>
      <p:sp>
        <p:nvSpPr>
          <p:cNvPr id="27" name="文字方塊 26"/>
          <p:cNvSpPr txBox="1"/>
          <p:nvPr/>
        </p:nvSpPr>
        <p:spPr>
          <a:xfrm>
            <a:off x="142844" y="214290"/>
            <a:ext cx="428628" cy="923330"/>
          </a:xfrm>
          <a:prstGeom prst="rect">
            <a:avLst/>
          </a:prstGeom>
          <a:noFill/>
        </p:spPr>
        <p:txBody>
          <a:bodyPr wrap="square" rtlCol="0">
            <a:spAutoFit/>
          </a:bodyPr>
          <a:lstStyle/>
          <a:p>
            <a:r>
              <a:rPr lang="zh-TW" altLang="en-US" dirty="0" smtClean="0"/>
              <a:t>第二頁</a:t>
            </a: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57158" y="357166"/>
            <a:ext cx="4000528" cy="5355312"/>
          </a:xfrm>
          <a:prstGeom prst="rect">
            <a:avLst/>
          </a:prstGeom>
          <a:noFill/>
        </p:spPr>
        <p:txBody>
          <a:bodyPr wrap="square" rtlCol="0">
            <a:spAutoFit/>
          </a:bodyPr>
          <a:lstStyle/>
          <a:p>
            <a:r>
              <a:rPr lang="zh-TW" altLang="en-US" dirty="0" smtClean="0">
                <a:solidFill>
                  <a:schemeClr val="accent1">
                    <a:lumMod val="75000"/>
                  </a:schemeClr>
                </a:solidFill>
                <a:latin typeface="華康POP1體W9(P)" pitchFamily="82" charset="-120"/>
                <a:ea typeface="華康POP1體W9(P)" pitchFamily="82" charset="-120"/>
              </a:rPr>
              <a:t>石門水庫、石門山、拉拉山、虎頭山等等都是桃園之寶，多數縣市每每遭遇颱風侵襲時</a:t>
            </a:r>
            <a:r>
              <a:rPr lang="en-US" altLang="zh-TW" dirty="0" smtClean="0">
                <a:solidFill>
                  <a:schemeClr val="accent1">
                    <a:lumMod val="75000"/>
                  </a:schemeClr>
                </a:solidFill>
                <a:latin typeface="華康POP1體W9(P)" pitchFamily="82" charset="-120"/>
                <a:ea typeface="華康POP1體W9(P)" pitchFamily="82" charset="-120"/>
              </a:rPr>
              <a:t>!</a:t>
            </a:r>
            <a:r>
              <a:rPr lang="zh-TW" altLang="en-US" dirty="0" smtClean="0">
                <a:solidFill>
                  <a:schemeClr val="accent1">
                    <a:lumMod val="75000"/>
                  </a:schemeClr>
                </a:solidFill>
                <a:latin typeface="華康POP1體W9(P)" pitchFamily="82" charset="-120"/>
                <a:ea typeface="華康POP1體W9(P)" pitchFamily="82" charset="-120"/>
              </a:rPr>
              <a:t>總是膽顫心驚，寶縣桃源卻都能在</a:t>
            </a:r>
            <a:r>
              <a:rPr lang="en-US" altLang="zh-TW" dirty="0" smtClean="0">
                <a:solidFill>
                  <a:schemeClr val="accent1">
                    <a:lumMod val="75000"/>
                  </a:schemeClr>
                </a:solidFill>
                <a:latin typeface="華康POP1體W9(P)" pitchFamily="82" charset="-120"/>
                <a:ea typeface="華康POP1體W9(P)" pitchFamily="82" charset="-120"/>
              </a:rPr>
              <a:t>((</a:t>
            </a:r>
            <a:r>
              <a:rPr lang="zh-TW" altLang="en-US" dirty="0" smtClean="0">
                <a:solidFill>
                  <a:schemeClr val="accent1">
                    <a:lumMod val="75000"/>
                  </a:schemeClr>
                </a:solidFill>
                <a:latin typeface="華康POP1體W9(P)" pitchFamily="82" charset="-120"/>
                <a:ea typeface="華康POP1體W9(P)" pitchFamily="82" charset="-120"/>
              </a:rPr>
              <a:t>強壯的中央山脈</a:t>
            </a:r>
            <a:r>
              <a:rPr lang="en-US" altLang="zh-TW" dirty="0" smtClean="0">
                <a:solidFill>
                  <a:schemeClr val="accent1">
                    <a:lumMod val="75000"/>
                  </a:schemeClr>
                </a:solidFill>
                <a:latin typeface="華康POP1體W9(P)" pitchFamily="82" charset="-120"/>
                <a:ea typeface="華康POP1體W9(P)" pitchFamily="82" charset="-120"/>
              </a:rPr>
              <a:t>))</a:t>
            </a:r>
            <a:r>
              <a:rPr lang="zh-TW" altLang="en-US" dirty="0" smtClean="0">
                <a:solidFill>
                  <a:schemeClr val="accent1">
                    <a:lumMod val="75000"/>
                  </a:schemeClr>
                </a:solidFill>
                <a:latin typeface="華康POP1體W9(P)" pitchFamily="82" charset="-120"/>
                <a:ea typeface="華康POP1體W9(P)" pitchFamily="82" charset="-120"/>
              </a:rPr>
              <a:t>羽翼保護下安然無恙</a:t>
            </a:r>
            <a:r>
              <a:rPr lang="en-US" altLang="zh-TW" dirty="0" smtClean="0">
                <a:solidFill>
                  <a:schemeClr val="accent1">
                    <a:lumMod val="75000"/>
                  </a:schemeClr>
                </a:solidFill>
                <a:latin typeface="華康POP1體W9(P)" pitchFamily="82" charset="-120"/>
                <a:ea typeface="華康POP1體W9(P)" pitchFamily="82" charset="-120"/>
              </a:rPr>
              <a:t>!</a:t>
            </a:r>
            <a:r>
              <a:rPr lang="zh-TW" altLang="en-US" dirty="0" smtClean="0">
                <a:solidFill>
                  <a:schemeClr val="accent1">
                    <a:lumMod val="75000"/>
                  </a:schemeClr>
                </a:solidFill>
                <a:latin typeface="華康POP1體W9(P)" pitchFamily="82" charset="-120"/>
                <a:ea typeface="華康POP1體W9(P)" pitchFamily="82" charset="-120"/>
              </a:rPr>
              <a:t>這一切都還得歸功於</a:t>
            </a:r>
            <a:r>
              <a:rPr lang="en-US" altLang="zh-TW" dirty="0" smtClean="0">
                <a:solidFill>
                  <a:schemeClr val="accent1">
                    <a:lumMod val="75000"/>
                  </a:schemeClr>
                </a:solidFill>
                <a:latin typeface="華康POP1體W9(P)" pitchFamily="82" charset="-120"/>
                <a:ea typeface="華康POP1體W9(P)" pitchFamily="82" charset="-120"/>
              </a:rPr>
              <a:t>&lt;</a:t>
            </a:r>
            <a:r>
              <a:rPr lang="zh-TW" altLang="en-US" dirty="0" smtClean="0">
                <a:solidFill>
                  <a:schemeClr val="accent1">
                    <a:lumMod val="75000"/>
                  </a:schemeClr>
                </a:solidFill>
                <a:latin typeface="華康POP1體W9(P)" pitchFamily="82" charset="-120"/>
                <a:ea typeface="華康POP1體W9(P)" pitchFamily="82" charset="-120"/>
              </a:rPr>
              <a:t>石門水庫</a:t>
            </a:r>
            <a:r>
              <a:rPr lang="en-US" altLang="zh-TW" dirty="0" smtClean="0">
                <a:solidFill>
                  <a:schemeClr val="accent1">
                    <a:lumMod val="75000"/>
                  </a:schemeClr>
                </a:solidFill>
                <a:latin typeface="華康POP1體W9(P)" pitchFamily="82" charset="-120"/>
                <a:ea typeface="華康POP1體W9(P)" pitchFamily="82" charset="-120"/>
              </a:rPr>
              <a:t>&gt;</a:t>
            </a:r>
            <a:r>
              <a:rPr lang="zh-TW" altLang="en-US" dirty="0" smtClean="0">
                <a:solidFill>
                  <a:schemeClr val="accent1">
                    <a:lumMod val="75000"/>
                  </a:schemeClr>
                </a:solidFill>
                <a:latin typeface="華康POP1體W9(P)" pitchFamily="82" charset="-120"/>
                <a:ea typeface="華康POP1體W9(P)" pitchFamily="82" charset="-120"/>
              </a:rPr>
              <a:t>不但是重要水源保護區，也是觀光景點，居住於此地地居民們也都樂天知命，不濫墾濫伐並努力著維護好山好水的自然面貌</a:t>
            </a:r>
            <a:r>
              <a:rPr lang="en-US" altLang="zh-TW" dirty="0" smtClean="0">
                <a:solidFill>
                  <a:schemeClr val="accent1">
                    <a:lumMod val="75000"/>
                  </a:schemeClr>
                </a:solidFill>
                <a:latin typeface="華康POP1體W9(P)" pitchFamily="82" charset="-120"/>
                <a:ea typeface="華康POP1體W9(P)" pitchFamily="82" charset="-120"/>
              </a:rPr>
              <a:t>........</a:t>
            </a:r>
            <a:r>
              <a:rPr lang="zh-TW" altLang="en-US" dirty="0" smtClean="0">
                <a:solidFill>
                  <a:schemeClr val="accent1">
                    <a:lumMod val="75000"/>
                  </a:schemeClr>
                </a:solidFill>
                <a:latin typeface="華康POP1體W9(P)" pitchFamily="82" charset="-120"/>
                <a:ea typeface="華康POP1體W9(P)" pitchFamily="82" charset="-120"/>
              </a:rPr>
              <a:t>另也歸功於政府也極力保護這各自然生態區域，前幾年就有專案治水計畫，投資了</a:t>
            </a:r>
            <a:r>
              <a:rPr lang="en-US" altLang="zh-TW" dirty="0" smtClean="0">
                <a:solidFill>
                  <a:schemeClr val="accent1">
                    <a:lumMod val="75000"/>
                  </a:schemeClr>
                </a:solidFill>
                <a:latin typeface="華康POP1體W9(P)" pitchFamily="82" charset="-120"/>
                <a:ea typeface="華康POP1體W9(P)" pitchFamily="82" charset="-120"/>
              </a:rPr>
              <a:t>250</a:t>
            </a:r>
            <a:r>
              <a:rPr lang="zh-TW" altLang="en-US" dirty="0" smtClean="0">
                <a:solidFill>
                  <a:schemeClr val="accent1">
                    <a:lumMod val="75000"/>
                  </a:schemeClr>
                </a:solidFill>
                <a:latin typeface="華康POP1體W9(P)" pitchFamily="82" charset="-120"/>
                <a:ea typeface="華康POP1體W9(P)" pitchFamily="82" charset="-120"/>
              </a:rPr>
              <a:t>億新台幣重新打造整個</a:t>
            </a:r>
            <a:r>
              <a:rPr lang="en-US" altLang="zh-TW" dirty="0" smtClean="0">
                <a:solidFill>
                  <a:schemeClr val="accent1">
                    <a:lumMod val="75000"/>
                  </a:schemeClr>
                </a:solidFill>
                <a:latin typeface="華康POP1體W9(P)" pitchFamily="82" charset="-120"/>
                <a:ea typeface="華康POP1體W9(P)" pitchFamily="82" charset="-120"/>
              </a:rPr>
              <a:t>&lt;</a:t>
            </a:r>
            <a:r>
              <a:rPr lang="zh-TW" altLang="en-US" dirty="0" smtClean="0">
                <a:solidFill>
                  <a:schemeClr val="accent1">
                    <a:lumMod val="75000"/>
                  </a:schemeClr>
                </a:solidFill>
                <a:latin typeface="華康POP1體W9(P)" pitchFamily="82" charset="-120"/>
                <a:ea typeface="華康POP1體W9(P)" pitchFamily="82" charset="-120"/>
              </a:rPr>
              <a:t>石門，大溪，復興，羅浮</a:t>
            </a:r>
            <a:r>
              <a:rPr lang="en-US" altLang="zh-TW" dirty="0" smtClean="0">
                <a:solidFill>
                  <a:schemeClr val="accent1">
                    <a:lumMod val="75000"/>
                  </a:schemeClr>
                </a:solidFill>
                <a:latin typeface="華康POP1體W9(P)" pitchFamily="82" charset="-120"/>
                <a:ea typeface="華康POP1體W9(P)" pitchFamily="82" charset="-120"/>
              </a:rPr>
              <a:t>&gt;</a:t>
            </a:r>
            <a:r>
              <a:rPr lang="zh-TW" altLang="en-US" dirty="0" smtClean="0">
                <a:solidFill>
                  <a:schemeClr val="accent1">
                    <a:lumMod val="75000"/>
                  </a:schemeClr>
                </a:solidFill>
                <a:latin typeface="華康POP1體W9(P)" pitchFamily="82" charset="-120"/>
                <a:ea typeface="華康POP1體W9(P)" pitchFamily="82" charset="-120"/>
              </a:rPr>
              <a:t>等等重要水壩整治，並將於</a:t>
            </a:r>
            <a:r>
              <a:rPr lang="en-US" altLang="zh-TW" dirty="0" smtClean="0">
                <a:solidFill>
                  <a:schemeClr val="accent1">
                    <a:lumMod val="75000"/>
                  </a:schemeClr>
                </a:solidFill>
                <a:latin typeface="華康POP1體W9(P)" pitchFamily="82" charset="-120"/>
                <a:ea typeface="華康POP1體W9(P)" pitchFamily="82" charset="-120"/>
              </a:rPr>
              <a:t>2009</a:t>
            </a:r>
            <a:r>
              <a:rPr lang="zh-TW" altLang="en-US" dirty="0" smtClean="0">
                <a:solidFill>
                  <a:schemeClr val="accent1">
                    <a:lumMod val="75000"/>
                  </a:schemeClr>
                </a:solidFill>
                <a:latin typeface="華康POP1體W9(P)" pitchFamily="82" charset="-120"/>
                <a:ea typeface="華康POP1體W9(P)" pitchFamily="82" charset="-120"/>
              </a:rPr>
              <a:t>年的</a:t>
            </a:r>
            <a:r>
              <a:rPr lang="en-US" altLang="zh-TW" dirty="0" smtClean="0">
                <a:solidFill>
                  <a:schemeClr val="accent1">
                    <a:lumMod val="75000"/>
                  </a:schemeClr>
                </a:solidFill>
                <a:latin typeface="華康POP1體W9(P)" pitchFamily="82" charset="-120"/>
                <a:ea typeface="華康POP1體W9(P)" pitchFamily="82" charset="-120"/>
              </a:rPr>
              <a:t>6</a:t>
            </a:r>
            <a:r>
              <a:rPr lang="zh-TW" altLang="en-US" dirty="0" smtClean="0">
                <a:solidFill>
                  <a:schemeClr val="accent1">
                    <a:lumMod val="75000"/>
                  </a:schemeClr>
                </a:solidFill>
                <a:latin typeface="華康POP1體W9(P)" pitchFamily="82" charset="-120"/>
                <a:ea typeface="華康POP1體W9(P)" pitchFamily="82" charset="-120"/>
              </a:rPr>
              <a:t>月份，重新開放著名的石門水庫觀光，屆時我門且拭目以待，石門地區美麗的</a:t>
            </a:r>
            <a:r>
              <a:rPr lang="en-US" altLang="zh-TW" dirty="0" smtClean="0">
                <a:solidFill>
                  <a:schemeClr val="accent1">
                    <a:lumMod val="75000"/>
                  </a:schemeClr>
                </a:solidFill>
                <a:latin typeface="華康POP1體W9(P)" pitchFamily="82" charset="-120"/>
                <a:ea typeface="華康POP1體W9(P)" pitchFamily="82" charset="-120"/>
              </a:rPr>
              <a:t>(</a:t>
            </a:r>
            <a:r>
              <a:rPr lang="zh-TW" altLang="en-US" dirty="0" smtClean="0">
                <a:solidFill>
                  <a:schemeClr val="accent1">
                    <a:lumMod val="75000"/>
                  </a:schemeClr>
                </a:solidFill>
                <a:latin typeface="華康POP1體W9(P)" pitchFamily="82" charset="-120"/>
                <a:ea typeface="華康POP1體W9(P)" pitchFamily="82" charset="-120"/>
              </a:rPr>
              <a:t>火樣楓情</a:t>
            </a:r>
            <a:r>
              <a:rPr lang="en-US" altLang="zh-TW" dirty="0" smtClean="0">
                <a:solidFill>
                  <a:schemeClr val="accent1">
                    <a:lumMod val="75000"/>
                  </a:schemeClr>
                </a:solidFill>
                <a:latin typeface="華康POP1體W9(P)" pitchFamily="82" charset="-120"/>
                <a:ea typeface="華康POP1體W9(P)" pitchFamily="82" charset="-120"/>
              </a:rPr>
              <a:t>)</a:t>
            </a:r>
            <a:r>
              <a:rPr lang="zh-TW" altLang="en-US" dirty="0" smtClean="0">
                <a:solidFill>
                  <a:schemeClr val="accent1">
                    <a:lumMod val="75000"/>
                  </a:schemeClr>
                </a:solidFill>
                <a:latin typeface="華康POP1體W9(P)" pitchFamily="82" charset="-120"/>
                <a:ea typeface="華康POP1體W9(P)" pitchFamily="82" charset="-120"/>
              </a:rPr>
              <a:t>景致入秋之後是絕美</a:t>
            </a:r>
            <a:r>
              <a:rPr lang="en-US" altLang="zh-TW" dirty="0" smtClean="0">
                <a:solidFill>
                  <a:schemeClr val="accent1">
                    <a:lumMod val="75000"/>
                  </a:schemeClr>
                </a:solidFill>
                <a:latin typeface="華康POP1體W9(P)" pitchFamily="82" charset="-120"/>
                <a:ea typeface="華康POP1體W9(P)" pitchFamily="82" charset="-120"/>
              </a:rPr>
              <a:t>!</a:t>
            </a:r>
            <a:r>
              <a:rPr lang="en-US" altLang="zh-TW" dirty="0" smtClean="0">
                <a:latin typeface="華康POP1體W9(P)" pitchFamily="82" charset="-120"/>
                <a:ea typeface="華康POP1體W9(P)" pitchFamily="82" charset="-120"/>
              </a:rPr>
              <a:t/>
            </a:r>
            <a:br>
              <a:rPr lang="en-US" altLang="zh-TW" dirty="0" smtClean="0">
                <a:latin typeface="華康POP1體W9(P)" pitchFamily="82" charset="-120"/>
                <a:ea typeface="華康POP1體W9(P)" pitchFamily="82" charset="-120"/>
              </a:rPr>
            </a:br>
            <a:r>
              <a:rPr lang="en-US" altLang="zh-TW" dirty="0" smtClean="0"/>
              <a:t/>
            </a:r>
            <a:br>
              <a:rPr lang="en-US" altLang="zh-TW" dirty="0" smtClean="0"/>
            </a:br>
            <a:endParaRPr lang="zh-TW" altLang="en-US" dirty="0"/>
          </a:p>
        </p:txBody>
      </p:sp>
      <p:sp>
        <p:nvSpPr>
          <p:cNvPr id="9" name="文字方塊 8"/>
          <p:cNvSpPr txBox="1"/>
          <p:nvPr/>
        </p:nvSpPr>
        <p:spPr>
          <a:xfrm>
            <a:off x="4500562" y="428604"/>
            <a:ext cx="2857520" cy="3970318"/>
          </a:xfrm>
          <a:prstGeom prst="rect">
            <a:avLst/>
          </a:prstGeom>
          <a:noFill/>
        </p:spPr>
        <p:txBody>
          <a:bodyPr wrap="square" rtlCol="0">
            <a:spAutoFit/>
          </a:bodyPr>
          <a:lstStyle/>
          <a:p>
            <a:r>
              <a:rPr lang="zh-TW" altLang="en-US" dirty="0" smtClean="0">
                <a:solidFill>
                  <a:schemeClr val="accent1">
                    <a:lumMod val="75000"/>
                  </a:schemeClr>
                </a:solidFill>
                <a:latin typeface="華康POP1體W7" pitchFamily="81" charset="-120"/>
                <a:ea typeface="華康POP1體W7" pitchFamily="81" charset="-120"/>
              </a:rPr>
              <a:t>百吉林蔭步道位於百吉隧道後方，原本為軍事管制慈湖特區，於民國八十七年開放步道。百吉林蔭步道坡度平緩，蓊蓊林蔭繞山而行，沿途還可觀賞蝴蝶與山林，健行至最高點還可眺望山巒與大溪鎮全景，步行時間約一個小時，是適合親子一同踏青的步道。步道還可通往溪洲公園溪石亭與大艽芎古道，意猶未盡的民眾可再前往其它步道踏青。 </a:t>
            </a:r>
            <a:endParaRPr lang="zh-TW" altLang="en-US" dirty="0">
              <a:solidFill>
                <a:schemeClr val="accent1">
                  <a:lumMod val="75000"/>
                </a:schemeClr>
              </a:solidFill>
              <a:latin typeface="華康POP1體W7" pitchFamily="81" charset="-120"/>
              <a:ea typeface="華康POP1體W7" pitchFamily="81" charset="-120"/>
            </a:endParaRPr>
          </a:p>
        </p:txBody>
      </p:sp>
      <p:sp>
        <p:nvSpPr>
          <p:cNvPr id="10" name="文字方塊 9"/>
          <p:cNvSpPr txBox="1"/>
          <p:nvPr/>
        </p:nvSpPr>
        <p:spPr>
          <a:xfrm>
            <a:off x="500034" y="142852"/>
            <a:ext cx="500066" cy="369332"/>
          </a:xfrm>
          <a:prstGeom prst="rect">
            <a:avLst/>
          </a:prstGeom>
          <a:noFill/>
        </p:spPr>
        <p:txBody>
          <a:bodyPr wrap="square" rtlCol="0">
            <a:spAutoFit/>
          </a:bodyPr>
          <a:lstStyle/>
          <a:p>
            <a:r>
              <a:rPr lang="en-US" altLang="zh-TW" dirty="0" smtClean="0"/>
              <a:t>1</a:t>
            </a:r>
            <a:endParaRPr lang="zh-TW" altLang="en-US" dirty="0"/>
          </a:p>
        </p:txBody>
      </p:sp>
      <p:sp>
        <p:nvSpPr>
          <p:cNvPr id="11" name="文字方塊 10"/>
          <p:cNvSpPr txBox="1"/>
          <p:nvPr/>
        </p:nvSpPr>
        <p:spPr>
          <a:xfrm>
            <a:off x="4572000" y="214290"/>
            <a:ext cx="428628" cy="369332"/>
          </a:xfrm>
          <a:prstGeom prst="rect">
            <a:avLst/>
          </a:prstGeom>
          <a:noFill/>
        </p:spPr>
        <p:txBody>
          <a:bodyPr wrap="square" rtlCol="0">
            <a:spAutoFit/>
          </a:bodyPr>
          <a:lstStyle/>
          <a:p>
            <a:r>
              <a:rPr lang="en-US" altLang="zh-TW" dirty="0" smtClean="0"/>
              <a:t>2</a:t>
            </a:r>
            <a:endParaRPr lang="zh-TW" altLang="en-US" dirty="0"/>
          </a:p>
        </p:txBody>
      </p:sp>
      <p:sp>
        <p:nvSpPr>
          <p:cNvPr id="12" name="文字方塊 11"/>
          <p:cNvSpPr txBox="1"/>
          <p:nvPr/>
        </p:nvSpPr>
        <p:spPr>
          <a:xfrm>
            <a:off x="142844" y="214290"/>
            <a:ext cx="357190" cy="923330"/>
          </a:xfrm>
          <a:prstGeom prst="rect">
            <a:avLst/>
          </a:prstGeom>
          <a:noFill/>
        </p:spPr>
        <p:txBody>
          <a:bodyPr wrap="square" rtlCol="0">
            <a:spAutoFit/>
          </a:bodyPr>
          <a:lstStyle/>
          <a:p>
            <a:r>
              <a:rPr lang="zh-TW" altLang="en-US" dirty="0" smtClean="0">
                <a:solidFill>
                  <a:schemeClr val="accent2">
                    <a:lumMod val="75000"/>
                  </a:schemeClr>
                </a:solidFill>
                <a:latin typeface="華康POP1體W7" pitchFamily="81" charset="-120"/>
                <a:ea typeface="華康POP1體W7" pitchFamily="81" charset="-120"/>
              </a:rPr>
              <a:t>第三頁</a:t>
            </a:r>
            <a:endParaRPr lang="zh-TW" altLang="en-US" dirty="0">
              <a:solidFill>
                <a:schemeClr val="accent2">
                  <a:lumMod val="75000"/>
                </a:schemeClr>
              </a:solidFill>
              <a:latin typeface="華康POP1體W7" pitchFamily="81" charset="-120"/>
              <a:ea typeface="華康POP1體W7" pitchFamily="81"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kirin.tacocity.com.tw/relex/pic/littlewu.jpg"/>
          <p:cNvPicPr>
            <a:picLocks noChangeAspect="1" noChangeArrowheads="1"/>
          </p:cNvPicPr>
          <p:nvPr/>
        </p:nvPicPr>
        <p:blipFill>
          <a:blip r:embed="rId2"/>
          <a:srcRect/>
          <a:stretch>
            <a:fillRect/>
          </a:stretch>
        </p:blipFill>
        <p:spPr bwMode="auto">
          <a:xfrm>
            <a:off x="500033" y="714356"/>
            <a:ext cx="3646549" cy="5500726"/>
          </a:xfrm>
          <a:prstGeom prst="rect">
            <a:avLst/>
          </a:prstGeom>
          <a:noFill/>
        </p:spPr>
      </p:pic>
      <p:sp>
        <p:nvSpPr>
          <p:cNvPr id="17411" name="Rectangle 3"/>
          <p:cNvSpPr>
            <a:spLocks noChangeArrowheads="1"/>
          </p:cNvSpPr>
          <p:nvPr/>
        </p:nvSpPr>
        <p:spPr bwMode="auto">
          <a:xfrm>
            <a:off x="4357686" y="857232"/>
            <a:ext cx="385765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TW" altLang="en-US" sz="1600" b="1" dirty="0" smtClean="0">
                <a:solidFill>
                  <a:schemeClr val="accent1">
                    <a:lumMod val="75000"/>
                  </a:schemeClr>
                </a:solidFill>
              </a:rPr>
              <a:t>小烏來</a:t>
            </a:r>
            <a:r>
              <a:rPr lang="en-US" altLang="zh-TW" sz="1600" b="1" dirty="0" smtClean="0">
                <a:solidFill>
                  <a:schemeClr val="accent1">
                    <a:lumMod val="75000"/>
                  </a:schemeClr>
                </a:solidFill>
              </a:rPr>
              <a:t>/</a:t>
            </a:r>
            <a:r>
              <a:rPr lang="zh-TW" altLang="en-US" sz="1600" b="1" dirty="0" smtClean="0">
                <a:solidFill>
                  <a:schemeClr val="accent1">
                    <a:lumMod val="75000"/>
                  </a:schemeClr>
                </a:solidFill>
              </a:rPr>
              <a:t>風動石</a:t>
            </a:r>
            <a:r>
              <a:rPr lang="en-US" altLang="zh-TW" sz="1600" b="1" dirty="0" smtClean="0">
                <a:solidFill>
                  <a:schemeClr val="accent1">
                    <a:lumMod val="75000"/>
                  </a:schemeClr>
                </a:solidFill>
              </a:rPr>
              <a:t>:</a:t>
            </a:r>
            <a:endParaRPr lang="zh-TW" altLang="en-US" sz="1600" dirty="0" smtClean="0">
              <a:solidFill>
                <a:schemeClr val="accent1">
                  <a:lumMod val="75000"/>
                </a:schemeClr>
              </a:solidFill>
            </a:endParaRPr>
          </a:p>
          <a:p>
            <a:r>
              <a:rPr lang="zh-TW" altLang="en-US" sz="1600" b="1" dirty="0" smtClean="0">
                <a:solidFill>
                  <a:schemeClr val="accent1">
                    <a:lumMod val="75000"/>
                  </a:schemeClr>
                </a:solidFill>
              </a:rPr>
              <a:t> 看到原住民打獵的石雕嗎</a:t>
            </a:r>
            <a:r>
              <a:rPr lang="en-US" altLang="zh-TW" sz="1600" b="1" dirty="0" smtClean="0">
                <a:solidFill>
                  <a:schemeClr val="accent1">
                    <a:lumMod val="75000"/>
                  </a:schemeClr>
                </a:solidFill>
              </a:rPr>
              <a:t>?</a:t>
            </a:r>
            <a:r>
              <a:rPr lang="zh-TW" altLang="en-US" sz="1600" b="1" dirty="0" smtClean="0">
                <a:solidFill>
                  <a:schemeClr val="accent1">
                    <a:lumMod val="75000"/>
                  </a:schemeClr>
                </a:solidFill>
              </a:rPr>
              <a:t>隨著指標往上吧台灣北部近距離要看到那麼壯觀的瀑布非小</a:t>
            </a:r>
            <a:r>
              <a:rPr lang="zh-TW" altLang="en-US" sz="2400" b="1" dirty="0" smtClean="0">
                <a:solidFill>
                  <a:schemeClr val="accent1">
                    <a:lumMod val="75000"/>
                  </a:schemeClr>
                </a:solidFill>
                <a:latin typeface="華康POP1體W9" pitchFamily="81" charset="-120"/>
                <a:ea typeface="華康POP1體W9" pitchFamily="81" charset="-120"/>
              </a:rPr>
              <a:t>烏來</a:t>
            </a:r>
            <a:r>
              <a:rPr lang="zh-TW" altLang="en-US" sz="1600" b="1" dirty="0" smtClean="0">
                <a:solidFill>
                  <a:schemeClr val="accent1">
                    <a:lumMod val="75000"/>
                  </a:schemeClr>
                </a:solidFill>
              </a:rPr>
              <a:t>末屬了由觀瀑亭往下走約</a:t>
            </a:r>
            <a:r>
              <a:rPr lang="en-US" altLang="zh-TW" sz="1600" b="1" dirty="0" smtClean="0">
                <a:solidFill>
                  <a:schemeClr val="accent1">
                    <a:lumMod val="75000"/>
                  </a:schemeClr>
                </a:solidFill>
              </a:rPr>
              <a:t>20</a:t>
            </a:r>
            <a:r>
              <a:rPr lang="zh-TW" altLang="en-US" sz="1600" b="1" dirty="0" smtClean="0">
                <a:solidFill>
                  <a:schemeClr val="accent1">
                    <a:lumMod val="75000"/>
                  </a:schemeClr>
                </a:solidFill>
              </a:rPr>
              <a:t>分鐘之內即可到達壯麗的瀑布聽說最近最流行的負離子我想趕快深呼吸吧</a:t>
            </a:r>
            <a:r>
              <a:rPr lang="en-US" altLang="zh-TW" sz="1600" b="1" dirty="0" smtClean="0">
                <a:solidFill>
                  <a:schemeClr val="accent1">
                    <a:lumMod val="75000"/>
                  </a:schemeClr>
                </a:solidFill>
              </a:rPr>
              <a:t>!</a:t>
            </a:r>
            <a:r>
              <a:rPr lang="zh-TW" altLang="en-US" sz="1600" b="1" dirty="0" smtClean="0">
                <a:solidFill>
                  <a:schemeClr val="accent1">
                    <a:lumMod val="75000"/>
                  </a:schemeClr>
                </a:solidFill>
              </a:rPr>
              <a:t>健康養生待會回</a:t>
            </a:r>
            <a:r>
              <a:rPr lang="en-US" altLang="zh-TW" sz="1600" b="1" dirty="0" smtClean="0">
                <a:solidFill>
                  <a:schemeClr val="accent1">
                    <a:lumMod val="75000"/>
                  </a:schemeClr>
                </a:solidFill>
              </a:rPr>
              <a:t>,</a:t>
            </a:r>
            <a:r>
              <a:rPr lang="zh-TW" altLang="en-US" sz="1600" b="1" dirty="0" smtClean="0">
                <a:solidFill>
                  <a:schemeClr val="accent1">
                    <a:lumMod val="75000"/>
                  </a:schemeClr>
                </a:solidFill>
              </a:rPr>
              <a:t>囘程上坡就累人了</a:t>
            </a:r>
            <a:r>
              <a:rPr lang="en-US" altLang="zh-TW" sz="1600" b="1" dirty="0" smtClean="0">
                <a:solidFill>
                  <a:schemeClr val="accent1">
                    <a:lumMod val="75000"/>
                  </a:schemeClr>
                </a:solidFill>
              </a:rPr>
              <a:t>,</a:t>
            </a:r>
            <a:r>
              <a:rPr lang="zh-TW" altLang="en-US" sz="1600" b="1" dirty="0" smtClean="0">
                <a:solidFill>
                  <a:schemeClr val="accent1">
                    <a:lumMod val="75000"/>
                  </a:schemeClr>
                </a:solidFill>
              </a:rPr>
              <a:t>風動石的奇景數噸重的巨石為何只有</a:t>
            </a:r>
            <a:r>
              <a:rPr lang="en-US" altLang="zh-TW" sz="1600" b="1" dirty="0" smtClean="0">
                <a:solidFill>
                  <a:schemeClr val="accent1">
                    <a:lumMod val="75000"/>
                  </a:schemeClr>
                </a:solidFill>
              </a:rPr>
              <a:t>1</a:t>
            </a:r>
            <a:r>
              <a:rPr lang="zh-TW" altLang="en-US" sz="1600" b="1" dirty="0" smtClean="0">
                <a:solidFill>
                  <a:schemeClr val="accent1">
                    <a:lumMod val="75000"/>
                  </a:schemeClr>
                </a:solidFill>
              </a:rPr>
              <a:t>丁點的立足點神奇吧</a:t>
            </a:r>
            <a:endParaRPr lang="zh-TW" altLang="en-US" sz="1600" dirty="0" smtClean="0">
              <a:solidFill>
                <a:schemeClr val="accent1">
                  <a:lumMod val="75000"/>
                </a:schemeClr>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sz="2400" b="1" i="0" u="none" strike="noStrike" cap="none" normalizeH="0" baseline="0" dirty="0" smtClean="0">
              <a:ln>
                <a:noFill/>
              </a:ln>
              <a:solidFill>
                <a:srgbClr val="FF0000"/>
              </a:solidFill>
              <a:effectLst/>
              <a:latin typeface="Arial" pitchFamily="34" charset="0"/>
              <a:ea typeface="新細明體" pitchFamily="18" charset="-120"/>
            </a:endParaRPr>
          </a:p>
        </p:txBody>
      </p:sp>
      <p:pic>
        <p:nvPicPr>
          <p:cNvPr id="17412" name="Picture 4" descr="http://kirin.tacocity.com.tw/relex/pic/littlewu.jpg"/>
          <p:cNvPicPr>
            <a:picLocks noChangeAspect="1" noChangeArrowheads="1"/>
          </p:cNvPicPr>
          <p:nvPr/>
        </p:nvPicPr>
        <p:blipFill>
          <a:blip r:embed="rId2"/>
          <a:srcRect/>
          <a:stretch>
            <a:fillRect/>
          </a:stretch>
        </p:blipFill>
        <p:spPr bwMode="auto">
          <a:xfrm>
            <a:off x="1666875" y="-33996313"/>
            <a:ext cx="2247900" cy="3390900"/>
          </a:xfrm>
          <a:prstGeom prst="rect">
            <a:avLst/>
          </a:prstGeom>
          <a:noFill/>
        </p:spPr>
      </p:pic>
      <p:sp>
        <p:nvSpPr>
          <p:cNvPr id="7" name="文字方塊 6"/>
          <p:cNvSpPr txBox="1"/>
          <p:nvPr/>
        </p:nvSpPr>
        <p:spPr>
          <a:xfrm>
            <a:off x="142844" y="0"/>
            <a:ext cx="857256" cy="646331"/>
          </a:xfrm>
          <a:prstGeom prst="rect">
            <a:avLst/>
          </a:prstGeom>
          <a:noFill/>
        </p:spPr>
        <p:txBody>
          <a:bodyPr wrap="square" rtlCol="0">
            <a:spAutoFit/>
          </a:bodyPr>
          <a:lstStyle/>
          <a:p>
            <a:r>
              <a:rPr lang="zh-TW" altLang="en-US" dirty="0" smtClean="0">
                <a:solidFill>
                  <a:schemeClr val="accent2">
                    <a:lumMod val="75000"/>
                  </a:schemeClr>
                </a:solidFill>
                <a:latin typeface="華康POP1體W9" pitchFamily="81" charset="-120"/>
                <a:ea typeface="華康POP1體W9" pitchFamily="81" charset="-120"/>
              </a:rPr>
              <a:t>第四頁</a:t>
            </a:r>
            <a:endParaRPr lang="zh-TW" altLang="en-US" dirty="0">
              <a:solidFill>
                <a:schemeClr val="accent2">
                  <a:lumMod val="75000"/>
                </a:schemeClr>
              </a:solidFill>
              <a:latin typeface="華康POP1體W9" pitchFamily="81" charset="-120"/>
              <a:ea typeface="華康POP1體W9" pitchFamily="81"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714348" y="1071546"/>
            <a:ext cx="3143272" cy="3416320"/>
          </a:xfrm>
          <a:prstGeom prst="rect">
            <a:avLst/>
          </a:prstGeom>
          <a:noFill/>
        </p:spPr>
        <p:txBody>
          <a:bodyPr wrap="square" rtlCol="0">
            <a:spAutoFit/>
          </a:bodyPr>
          <a:lstStyle/>
          <a:p>
            <a:r>
              <a:rPr lang="zh-TW" altLang="en-US" dirty="0" smtClean="0">
                <a:solidFill>
                  <a:schemeClr val="accent4">
                    <a:lumMod val="75000"/>
                  </a:schemeClr>
                </a:solidFill>
                <a:latin typeface="華康POP1體W9(P)" pitchFamily="82" charset="-120"/>
                <a:ea typeface="華康POP1體W9(P)" pitchFamily="82" charset="-120"/>
              </a:rPr>
              <a:t>水利會的池塘多分佈於桃園一帶。</a:t>
            </a:r>
            <a:br>
              <a:rPr lang="zh-TW" altLang="en-US" dirty="0" smtClean="0">
                <a:solidFill>
                  <a:schemeClr val="accent4">
                    <a:lumMod val="75000"/>
                  </a:schemeClr>
                </a:solidFill>
                <a:latin typeface="華康POP1體W9(P)" pitchFamily="82" charset="-120"/>
                <a:ea typeface="華康POP1體W9(P)" pitchFamily="82" charset="-120"/>
              </a:rPr>
            </a:br>
            <a:r>
              <a:rPr lang="zh-TW" altLang="en-US" dirty="0" smtClean="0">
                <a:solidFill>
                  <a:schemeClr val="accent4">
                    <a:lumMod val="75000"/>
                  </a:schemeClr>
                </a:solidFill>
                <a:latin typeface="華康POP1體W9(P)" pitchFamily="82" charset="-120"/>
                <a:ea typeface="華康POP1體W9(P)" pitchFamily="82" charset="-120"/>
              </a:rPr>
              <a:t>其中以桃園水利會佔多數。</a:t>
            </a:r>
            <a:br>
              <a:rPr lang="zh-TW" altLang="en-US" dirty="0" smtClean="0">
                <a:solidFill>
                  <a:schemeClr val="accent4">
                    <a:lumMod val="75000"/>
                  </a:schemeClr>
                </a:solidFill>
                <a:latin typeface="華康POP1體W9(P)" pitchFamily="82" charset="-120"/>
                <a:ea typeface="華康POP1體W9(P)" pitchFamily="82" charset="-120"/>
              </a:rPr>
            </a:br>
            <a:r>
              <a:rPr lang="zh-TW" altLang="en-US" dirty="0" smtClean="0">
                <a:solidFill>
                  <a:schemeClr val="accent4">
                    <a:lumMod val="75000"/>
                  </a:schemeClr>
                </a:solidFill>
                <a:latin typeface="華康POP1體W9(P)" pitchFamily="82" charset="-120"/>
                <a:ea typeface="華康POP1體W9(P)" pitchFamily="82" charset="-120"/>
              </a:rPr>
              <a:t>池塘的功能除貯蓄灌溉用水外，</a:t>
            </a:r>
            <a:r>
              <a:rPr lang="zh-TW" altLang="en-US" dirty="0" smtClean="0">
                <a:solidFill>
                  <a:schemeClr val="accent4">
                    <a:lumMod val="75000"/>
                  </a:schemeClr>
                </a:solidFill>
                <a:latin typeface="華康POP1體W9(P)" pitchFamily="82" charset="-120"/>
                <a:ea typeface="華康POP1體W9(P)" pitchFamily="82" charset="-120"/>
              </a:rPr>
              <a:t>也可規劃具休憩之功能， </a:t>
            </a:r>
            <a:r>
              <a:rPr lang="zh-TW" altLang="en-US" dirty="0" smtClean="0">
                <a:solidFill>
                  <a:schemeClr val="accent4">
                    <a:lumMod val="75000"/>
                  </a:schemeClr>
                </a:solidFill>
                <a:latin typeface="華康POP1體W9(P)" pitchFamily="82" charset="-120"/>
                <a:ea typeface="華康POP1體W9(P)" pitchFamily="82" charset="-120"/>
              </a:rPr>
              <a:t/>
            </a:r>
            <a:br>
              <a:rPr lang="zh-TW" altLang="en-US" dirty="0" smtClean="0">
                <a:solidFill>
                  <a:schemeClr val="accent4">
                    <a:lumMod val="75000"/>
                  </a:schemeClr>
                </a:solidFill>
                <a:latin typeface="華康POP1體W9(P)" pitchFamily="82" charset="-120"/>
                <a:ea typeface="華康POP1體W9(P)" pitchFamily="82" charset="-120"/>
              </a:rPr>
            </a:br>
            <a:r>
              <a:rPr lang="zh-TW" altLang="en-US" dirty="0" smtClean="0">
                <a:solidFill>
                  <a:schemeClr val="accent4">
                    <a:lumMod val="75000"/>
                  </a:schemeClr>
                </a:solidFill>
                <a:latin typeface="華康POP1體W9(P)" pitchFamily="82" charset="-120"/>
                <a:ea typeface="華康POP1體W9(P)" pitchFamily="82" charset="-120"/>
              </a:rPr>
              <a:t>民眾可親近池塘之生態，</a:t>
            </a:r>
            <a:br>
              <a:rPr lang="zh-TW" altLang="en-US" dirty="0" smtClean="0">
                <a:solidFill>
                  <a:schemeClr val="accent4">
                    <a:lumMod val="75000"/>
                  </a:schemeClr>
                </a:solidFill>
                <a:latin typeface="華康POP1體W9(P)" pitchFamily="82" charset="-120"/>
                <a:ea typeface="華康POP1體W9(P)" pitchFamily="82" charset="-120"/>
              </a:rPr>
            </a:br>
            <a:r>
              <a:rPr lang="zh-TW" altLang="en-US" dirty="0" smtClean="0">
                <a:solidFill>
                  <a:schemeClr val="accent4">
                    <a:lumMod val="75000"/>
                  </a:schemeClr>
                </a:solidFill>
                <a:latin typeface="華康POP1體W9(P)" pitchFamily="82" charset="-120"/>
                <a:ea typeface="華康POP1體W9(P)" pitchFamily="82" charset="-120"/>
              </a:rPr>
              <a:t>並提供戶外教學之用。</a:t>
            </a:r>
            <a:br>
              <a:rPr lang="zh-TW" altLang="en-US" dirty="0" smtClean="0">
                <a:solidFill>
                  <a:schemeClr val="accent4">
                    <a:lumMod val="75000"/>
                  </a:schemeClr>
                </a:solidFill>
                <a:latin typeface="華康POP1體W9(P)" pitchFamily="82" charset="-120"/>
                <a:ea typeface="華康POP1體W9(P)" pitchFamily="82" charset="-120"/>
              </a:rPr>
            </a:br>
            <a:r>
              <a:rPr lang="zh-TW" altLang="en-US" dirty="0" smtClean="0">
                <a:solidFill>
                  <a:schemeClr val="accent4">
                    <a:lumMod val="75000"/>
                  </a:schemeClr>
                </a:solidFill>
                <a:latin typeface="華康POP1體W9(P)" pitchFamily="82" charset="-120"/>
                <a:ea typeface="華康POP1體W9(P)" pitchFamily="82" charset="-120"/>
              </a:rPr>
              <a:t>池塘生態不同於河川之水域。</a:t>
            </a:r>
            <a:br>
              <a:rPr lang="zh-TW" altLang="en-US" dirty="0" smtClean="0">
                <a:solidFill>
                  <a:schemeClr val="accent4">
                    <a:lumMod val="75000"/>
                  </a:schemeClr>
                </a:solidFill>
                <a:latin typeface="華康POP1體W9(P)" pitchFamily="82" charset="-120"/>
                <a:ea typeface="華康POP1體W9(P)" pitchFamily="82" charset="-120"/>
              </a:rPr>
            </a:br>
            <a:r>
              <a:rPr lang="zh-TW" altLang="en-US" dirty="0" smtClean="0">
                <a:solidFill>
                  <a:schemeClr val="accent4">
                    <a:lumMod val="75000"/>
                  </a:schemeClr>
                </a:solidFill>
                <a:latin typeface="華康POP1體W9(P)" pitchFamily="82" charset="-120"/>
                <a:ea typeface="華康POP1體W9(P)" pitchFamily="82" charset="-120"/>
              </a:rPr>
              <a:t>其水溫較高，自淨能力亦較低，於池塘復育之生物應多考量，方可相輔相成。</a:t>
            </a:r>
            <a:br>
              <a:rPr lang="zh-TW" altLang="en-US" dirty="0" smtClean="0">
                <a:solidFill>
                  <a:schemeClr val="accent4">
                    <a:lumMod val="75000"/>
                  </a:schemeClr>
                </a:solidFill>
                <a:latin typeface="華康POP1體W9(P)" pitchFamily="82" charset="-120"/>
                <a:ea typeface="華康POP1體W9(P)" pitchFamily="82" charset="-120"/>
              </a:rPr>
            </a:br>
            <a:endParaRPr lang="zh-TW" altLang="en-US" dirty="0">
              <a:solidFill>
                <a:schemeClr val="accent4">
                  <a:lumMod val="75000"/>
                </a:schemeClr>
              </a:solidFill>
              <a:latin typeface="華康POP1體W9(P)" pitchFamily="82" charset="-120"/>
              <a:ea typeface="華康POP1體W9(P)" pitchFamily="82" charset="-120"/>
            </a:endParaRPr>
          </a:p>
        </p:txBody>
      </p:sp>
      <p:sp>
        <p:nvSpPr>
          <p:cNvPr id="4" name="文字方塊 3"/>
          <p:cNvSpPr txBox="1"/>
          <p:nvPr/>
        </p:nvSpPr>
        <p:spPr>
          <a:xfrm>
            <a:off x="928662" y="428604"/>
            <a:ext cx="2143140" cy="369332"/>
          </a:xfrm>
          <a:prstGeom prst="rect">
            <a:avLst/>
          </a:prstGeom>
          <a:noFill/>
        </p:spPr>
        <p:txBody>
          <a:bodyPr wrap="square" rtlCol="0">
            <a:spAutoFit/>
          </a:bodyPr>
          <a:lstStyle/>
          <a:p>
            <a:r>
              <a:rPr lang="zh-TW" altLang="en-US" dirty="0" smtClean="0">
                <a:solidFill>
                  <a:srgbClr val="FFC000"/>
                </a:solidFill>
                <a:latin typeface="華康POP2體W9(P)" pitchFamily="82" charset="-120"/>
                <a:ea typeface="華康POP2體W9(P)" pitchFamily="82" charset="-120"/>
              </a:rPr>
              <a:t>桃園水利池塘</a:t>
            </a:r>
            <a:endParaRPr lang="zh-TW" altLang="en-US" dirty="0">
              <a:solidFill>
                <a:srgbClr val="FFC000"/>
              </a:solidFill>
              <a:latin typeface="華康POP2體W9(P)" pitchFamily="82" charset="-120"/>
              <a:ea typeface="華康POP2體W9(P)" pitchFamily="82" charset="-120"/>
            </a:endParaRPr>
          </a:p>
        </p:txBody>
      </p:sp>
      <p:sp>
        <p:nvSpPr>
          <p:cNvPr id="5" name="文字方塊 4"/>
          <p:cNvSpPr txBox="1"/>
          <p:nvPr/>
        </p:nvSpPr>
        <p:spPr>
          <a:xfrm>
            <a:off x="4643438" y="1142984"/>
            <a:ext cx="3571900" cy="2862322"/>
          </a:xfrm>
          <a:prstGeom prst="rect">
            <a:avLst/>
          </a:prstGeom>
          <a:noFill/>
        </p:spPr>
        <p:txBody>
          <a:bodyPr wrap="square" rtlCol="0">
            <a:spAutoFit/>
          </a:bodyPr>
          <a:lstStyle/>
          <a:p>
            <a:r>
              <a:rPr lang="zh-TW" altLang="en-US" dirty="0" smtClean="0">
                <a:solidFill>
                  <a:srgbClr val="0070C0"/>
                </a:solidFill>
                <a:latin typeface="華康POP1體W9" pitchFamily="81" charset="-120"/>
                <a:ea typeface="華康POP1體W9" pitchFamily="81" charset="-120"/>
              </a:rPr>
              <a:t>全長一百六十公尺的巴陵橋位在</a:t>
            </a:r>
            <a:r>
              <a:rPr lang="zh-TW" altLang="en-US" dirty="0" smtClean="0">
                <a:solidFill>
                  <a:srgbClr val="0070C0"/>
                </a:solidFill>
                <a:latin typeface="華康POP1體W9" pitchFamily="81" charset="-120"/>
                <a:ea typeface="華康POP1體W9" pitchFamily="81" charset="-120"/>
                <a:hlinkClick r:id="rId2" tooltip="桃園住宿"/>
              </a:rPr>
              <a:t>桃園</a:t>
            </a:r>
            <a:r>
              <a:rPr lang="zh-TW" altLang="en-US" dirty="0" smtClean="0">
                <a:solidFill>
                  <a:srgbClr val="0070C0"/>
                </a:solidFill>
                <a:latin typeface="華康POP1體W9" pitchFamily="81" charset="-120"/>
                <a:ea typeface="華康POP1體W9" pitchFamily="81" charset="-120"/>
              </a:rPr>
              <a:t>復興鄉，是北橫公路三大名橋之首。巴陵橋是往達觀山的必經之路，舊巴陵橋是一座單向吊橋，火紅色的橋身亮彩奪日，新巴陵橋則是一座粉紅色的拱橋，兩旁盡是青山翠谷，向下還可俯瞰大漢溪的壯麗風光。</a:t>
            </a:r>
            <a:br>
              <a:rPr lang="zh-TW" altLang="en-US" dirty="0" smtClean="0">
                <a:solidFill>
                  <a:srgbClr val="0070C0"/>
                </a:solidFill>
                <a:latin typeface="華康POP1體W9" pitchFamily="81" charset="-120"/>
                <a:ea typeface="華康POP1體W9" pitchFamily="81" charset="-120"/>
              </a:rPr>
            </a:br>
            <a:r>
              <a:rPr lang="zh-TW" altLang="en-US" dirty="0" smtClean="0">
                <a:solidFill>
                  <a:srgbClr val="0070C0"/>
                </a:solidFill>
                <a:latin typeface="華康POP1體W9" pitchFamily="81" charset="-120"/>
                <a:ea typeface="華康POP1體W9" pitchFamily="81" charset="-120"/>
              </a:rPr>
              <a:t/>
            </a:r>
            <a:br>
              <a:rPr lang="zh-TW" altLang="en-US" dirty="0" smtClean="0">
                <a:solidFill>
                  <a:srgbClr val="0070C0"/>
                </a:solidFill>
                <a:latin typeface="華康POP1體W9" pitchFamily="81" charset="-120"/>
                <a:ea typeface="華康POP1體W9" pitchFamily="81" charset="-120"/>
              </a:rPr>
            </a:br>
            <a:endParaRPr lang="zh-TW" altLang="en-US" dirty="0">
              <a:solidFill>
                <a:srgbClr val="0070C0"/>
              </a:solidFill>
              <a:latin typeface="華康POP1體W9" pitchFamily="81" charset="-120"/>
              <a:ea typeface="華康POP1體W9" pitchFamily="81" charset="-120"/>
            </a:endParaRPr>
          </a:p>
        </p:txBody>
      </p:sp>
      <p:sp>
        <p:nvSpPr>
          <p:cNvPr id="6" name="文字方塊 5"/>
          <p:cNvSpPr txBox="1"/>
          <p:nvPr/>
        </p:nvSpPr>
        <p:spPr>
          <a:xfrm>
            <a:off x="4214810" y="428604"/>
            <a:ext cx="2428892" cy="369332"/>
          </a:xfrm>
          <a:prstGeom prst="rect">
            <a:avLst/>
          </a:prstGeom>
          <a:noFill/>
        </p:spPr>
        <p:txBody>
          <a:bodyPr wrap="square" rtlCol="0">
            <a:spAutoFit/>
          </a:bodyPr>
          <a:lstStyle/>
          <a:p>
            <a:r>
              <a:rPr lang="zh-TW" altLang="en-US" dirty="0" smtClean="0">
                <a:solidFill>
                  <a:srgbClr val="FFC000"/>
                </a:solidFill>
                <a:latin typeface="華康POP1體W9(P)" pitchFamily="82" charset="-120"/>
                <a:ea typeface="華康POP1體W9(P)" pitchFamily="82" charset="-120"/>
              </a:rPr>
              <a:t>桃園巴陵橋</a:t>
            </a:r>
            <a:endParaRPr lang="zh-TW" altLang="en-US" dirty="0">
              <a:solidFill>
                <a:srgbClr val="FFC000"/>
              </a:solidFill>
              <a:latin typeface="華康POP1體W9(P)" pitchFamily="82" charset="-120"/>
              <a:ea typeface="華康POP1體W9(P)" pitchFamily="82" charset="-120"/>
            </a:endParaRPr>
          </a:p>
        </p:txBody>
      </p:sp>
      <p:sp>
        <p:nvSpPr>
          <p:cNvPr id="7" name="文字方塊 6"/>
          <p:cNvSpPr txBox="1"/>
          <p:nvPr/>
        </p:nvSpPr>
        <p:spPr>
          <a:xfrm>
            <a:off x="214282" y="214290"/>
            <a:ext cx="428628" cy="923330"/>
          </a:xfrm>
          <a:prstGeom prst="rect">
            <a:avLst/>
          </a:prstGeom>
          <a:noFill/>
        </p:spPr>
        <p:txBody>
          <a:bodyPr wrap="square" rtlCol="0">
            <a:spAutoFit/>
          </a:bodyPr>
          <a:lstStyle/>
          <a:p>
            <a:r>
              <a:rPr lang="zh-TW" altLang="en-US" dirty="0" smtClean="0">
                <a:solidFill>
                  <a:schemeClr val="accent2">
                    <a:lumMod val="50000"/>
                  </a:schemeClr>
                </a:solidFill>
                <a:latin typeface="華康POP2體W9(P)" pitchFamily="82" charset="-120"/>
                <a:ea typeface="華康POP2體W9(P)" pitchFamily="82" charset="-120"/>
              </a:rPr>
              <a:t>第五頁</a:t>
            </a:r>
            <a:endParaRPr lang="zh-TW" altLang="en-US" dirty="0">
              <a:solidFill>
                <a:schemeClr val="accent2">
                  <a:lumMod val="50000"/>
                </a:schemeClr>
              </a:solidFill>
              <a:latin typeface="華康POP2體W9(P)" pitchFamily="82" charset="-120"/>
              <a:ea typeface="華康POP2體W9(P)" pitchFamily="82"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785786" y="1071546"/>
            <a:ext cx="3071834" cy="4862870"/>
          </a:xfrm>
          <a:prstGeom prst="rect">
            <a:avLst/>
          </a:prstGeom>
          <a:noFill/>
        </p:spPr>
        <p:txBody>
          <a:bodyPr wrap="square" rtlCol="0">
            <a:spAutoFit/>
          </a:bodyPr>
          <a:lstStyle/>
          <a:p>
            <a:r>
              <a:rPr lang="zh-TW" altLang="en-US" sz="1600" dirty="0" smtClean="0">
                <a:solidFill>
                  <a:schemeClr val="tx2">
                    <a:lumMod val="75000"/>
                  </a:schemeClr>
                </a:solidFill>
                <a:latin typeface="華康POP1體W7" pitchFamily="81" charset="-120"/>
                <a:ea typeface="華康POP1體W7" pitchFamily="81" charset="-120"/>
              </a:rPr>
              <a:t>本港現有泊區二處，分別為水深 </a:t>
            </a:r>
            <a:r>
              <a:rPr lang="en-US" altLang="zh-TW" sz="1600" dirty="0" smtClean="0">
                <a:solidFill>
                  <a:schemeClr val="tx2">
                    <a:lumMod val="75000"/>
                  </a:schemeClr>
                </a:solidFill>
                <a:latin typeface="華康POP1體W7" pitchFamily="81" charset="-120"/>
                <a:ea typeface="華康POP1體W7" pitchFamily="81" charset="-120"/>
              </a:rPr>
              <a:t>-2.5m</a:t>
            </a:r>
            <a:r>
              <a:rPr lang="zh-TW" altLang="en-US" sz="1600" dirty="0" smtClean="0">
                <a:solidFill>
                  <a:schemeClr val="tx2">
                    <a:lumMod val="75000"/>
                  </a:schemeClr>
                </a:solidFill>
                <a:latin typeface="華康POP1體W7" pitchFamily="81" charset="-120"/>
                <a:ea typeface="華康POP1體W7" pitchFamily="81" charset="-120"/>
              </a:rPr>
              <a:t>之內泊區</a:t>
            </a:r>
            <a:r>
              <a:rPr lang="en-US" altLang="zh-TW" sz="1600" dirty="0" smtClean="0">
                <a:solidFill>
                  <a:schemeClr val="tx2">
                    <a:lumMod val="75000"/>
                  </a:schemeClr>
                </a:solidFill>
                <a:latin typeface="華康POP1體W7" pitchFamily="81" charset="-120"/>
                <a:ea typeface="華康POP1體W7" pitchFamily="81" charset="-120"/>
              </a:rPr>
              <a:t>0.96</a:t>
            </a:r>
            <a:r>
              <a:rPr lang="zh-TW" altLang="en-US" sz="1600" dirty="0" smtClean="0">
                <a:solidFill>
                  <a:schemeClr val="tx2">
                    <a:lumMod val="75000"/>
                  </a:schemeClr>
                </a:solidFill>
                <a:latin typeface="華康POP1體W7" pitchFamily="81" charset="-120"/>
                <a:ea typeface="華康POP1體W7" pitchFamily="81" charset="-120"/>
              </a:rPr>
              <a:t>公頃、碼頭</a:t>
            </a:r>
            <a:r>
              <a:rPr lang="en-US" altLang="zh-TW" sz="1600" dirty="0" smtClean="0">
                <a:solidFill>
                  <a:schemeClr val="tx2">
                    <a:lumMod val="75000"/>
                  </a:schemeClr>
                </a:solidFill>
                <a:latin typeface="華康POP1體W7" pitchFamily="81" charset="-120"/>
                <a:ea typeface="華康POP1體W7" pitchFamily="81" charset="-120"/>
              </a:rPr>
              <a:t>320m</a:t>
            </a:r>
            <a:r>
              <a:rPr lang="zh-TW" altLang="en-US" sz="1600" dirty="0" smtClean="0">
                <a:solidFill>
                  <a:schemeClr val="tx2">
                    <a:lumMod val="75000"/>
                  </a:schemeClr>
                </a:solidFill>
                <a:latin typeface="華康POP1體W7" pitchFamily="81" charset="-120"/>
                <a:ea typeface="華康POP1體W7" pitchFamily="81" charset="-120"/>
              </a:rPr>
              <a:t>及水深</a:t>
            </a:r>
            <a:r>
              <a:rPr lang="en-US" altLang="zh-TW" sz="1600" dirty="0" smtClean="0">
                <a:solidFill>
                  <a:schemeClr val="tx2">
                    <a:lumMod val="75000"/>
                  </a:schemeClr>
                </a:solidFill>
                <a:latin typeface="華康POP1體W7" pitchFamily="81" charset="-120"/>
                <a:ea typeface="華康POP1體W7" pitchFamily="81" charset="-120"/>
              </a:rPr>
              <a:t>-3.0m</a:t>
            </a:r>
            <a:r>
              <a:rPr lang="zh-TW" altLang="en-US" sz="1600" dirty="0" smtClean="0">
                <a:solidFill>
                  <a:schemeClr val="tx2">
                    <a:lumMod val="75000"/>
                  </a:schemeClr>
                </a:solidFill>
                <a:latin typeface="華康POP1體W7" pitchFamily="81" charset="-120"/>
                <a:ea typeface="華康POP1體W7" pitchFamily="81" charset="-120"/>
              </a:rPr>
              <a:t>之外泊區</a:t>
            </a:r>
            <a:r>
              <a:rPr lang="en-US" altLang="zh-TW" sz="1600" dirty="0" smtClean="0">
                <a:solidFill>
                  <a:schemeClr val="tx2">
                    <a:lumMod val="75000"/>
                  </a:schemeClr>
                </a:solidFill>
                <a:latin typeface="華康POP1體W7" pitchFamily="81" charset="-120"/>
                <a:ea typeface="華康POP1體W7" pitchFamily="81" charset="-120"/>
              </a:rPr>
              <a:t>1.8</a:t>
            </a:r>
            <a:r>
              <a:rPr lang="zh-TW" altLang="en-US" sz="1600" dirty="0" smtClean="0">
                <a:solidFill>
                  <a:schemeClr val="tx2">
                    <a:lumMod val="75000"/>
                  </a:schemeClr>
                </a:solidFill>
                <a:latin typeface="華康POP1體W7" pitchFamily="81" charset="-120"/>
                <a:ea typeface="華康POP1體W7" pitchFamily="81" charset="-120"/>
              </a:rPr>
              <a:t>公頃、碼頭</a:t>
            </a:r>
            <a:r>
              <a:rPr lang="en-US" altLang="zh-TW" sz="1600" dirty="0" smtClean="0">
                <a:solidFill>
                  <a:schemeClr val="tx2">
                    <a:lumMod val="75000"/>
                  </a:schemeClr>
                </a:solidFill>
                <a:latin typeface="華康POP1體W7" pitchFamily="81" charset="-120"/>
                <a:ea typeface="華康POP1體W7" pitchFamily="81" charset="-120"/>
              </a:rPr>
              <a:t>128m</a:t>
            </a:r>
            <a:r>
              <a:rPr lang="zh-TW" altLang="en-US" sz="1600" dirty="0" smtClean="0">
                <a:solidFill>
                  <a:schemeClr val="tx2">
                    <a:lumMod val="75000"/>
                  </a:schemeClr>
                </a:solidFill>
                <a:latin typeface="華康POP1體W7" pitchFamily="81" charset="-120"/>
                <a:ea typeface="華康POP1體W7" pitchFamily="81" charset="-120"/>
              </a:rPr>
              <a:t>。港內主要陸上設施包括曳船道、魚市場、停車場、漁具倉庫、漁會大樓、觀海亭及拱橋等。由於本海岸漂砂、飛砂強烈，港口航道容易淤積，漁船筏僅能候潮進出，港區使用條件不佳，因此漁民僅能從事沿岸漁撈工作。為提供當地漁民有其他生計來源，自</a:t>
            </a:r>
            <a:r>
              <a:rPr lang="en-US" altLang="zh-TW" sz="1600" dirty="0" smtClean="0">
                <a:solidFill>
                  <a:schemeClr val="tx2">
                    <a:lumMod val="75000"/>
                  </a:schemeClr>
                </a:solidFill>
                <a:latin typeface="華康POP1體W7" pitchFamily="81" charset="-120"/>
                <a:ea typeface="華康POP1體W7" pitchFamily="81" charset="-120"/>
              </a:rPr>
              <a:t>89</a:t>
            </a:r>
            <a:r>
              <a:rPr lang="zh-TW" altLang="en-US" sz="1600" dirty="0" smtClean="0">
                <a:solidFill>
                  <a:schemeClr val="tx2">
                    <a:lumMod val="75000"/>
                  </a:schemeClr>
                </a:solidFill>
                <a:latin typeface="華康POP1體W7" pitchFamily="81" charset="-120"/>
                <a:ea typeface="華康POP1體W7" pitchFamily="81" charset="-120"/>
              </a:rPr>
              <a:t>年度起本港積極朝向漁港功能多元化方向發展，興建拱橋及觀海亭等休閒漁業設施，以有效促進港區環境美化及增加景觀遊憩功能，吸引假日休閒人潮到港觀光休閒。 </a:t>
            </a:r>
            <a:br>
              <a:rPr lang="zh-TW" altLang="en-US" sz="1600" dirty="0" smtClean="0">
                <a:solidFill>
                  <a:schemeClr val="tx2">
                    <a:lumMod val="75000"/>
                  </a:schemeClr>
                </a:solidFill>
                <a:latin typeface="華康POP1體W7" pitchFamily="81" charset="-120"/>
                <a:ea typeface="華康POP1體W7" pitchFamily="81" charset="-120"/>
              </a:rPr>
            </a:br>
            <a:r>
              <a:rPr lang="zh-TW" altLang="en-US" sz="1600" dirty="0" smtClean="0">
                <a:solidFill>
                  <a:schemeClr val="tx2">
                    <a:lumMod val="75000"/>
                  </a:schemeClr>
                </a:solidFill>
                <a:latin typeface="華康POP1體W7" pitchFamily="81" charset="-120"/>
                <a:ea typeface="華康POP1體W7" pitchFamily="81" charset="-120"/>
              </a:rPr>
              <a:t/>
            </a:r>
            <a:br>
              <a:rPr lang="zh-TW" altLang="en-US" sz="1600" dirty="0" smtClean="0">
                <a:solidFill>
                  <a:schemeClr val="tx2">
                    <a:lumMod val="75000"/>
                  </a:schemeClr>
                </a:solidFill>
                <a:latin typeface="華康POP1體W7" pitchFamily="81" charset="-120"/>
                <a:ea typeface="華康POP1體W7" pitchFamily="81" charset="-120"/>
              </a:rPr>
            </a:br>
            <a:r>
              <a:rPr lang="zh-TW" altLang="en-US" sz="1100" dirty="0" smtClean="0"/>
              <a:t/>
            </a:r>
            <a:br>
              <a:rPr lang="zh-TW" altLang="en-US" sz="1100" dirty="0" smtClean="0"/>
            </a:br>
            <a:endParaRPr lang="zh-TW" altLang="en-US" sz="1100" dirty="0"/>
          </a:p>
        </p:txBody>
      </p:sp>
      <p:sp>
        <p:nvSpPr>
          <p:cNvPr id="3" name="文字方塊 2"/>
          <p:cNvSpPr txBox="1"/>
          <p:nvPr/>
        </p:nvSpPr>
        <p:spPr>
          <a:xfrm>
            <a:off x="1071538" y="428604"/>
            <a:ext cx="2000264" cy="369332"/>
          </a:xfrm>
          <a:prstGeom prst="rect">
            <a:avLst/>
          </a:prstGeom>
          <a:noFill/>
        </p:spPr>
        <p:txBody>
          <a:bodyPr wrap="square" rtlCol="0">
            <a:spAutoFit/>
          </a:bodyPr>
          <a:lstStyle/>
          <a:p>
            <a:r>
              <a:rPr lang="zh-TW" altLang="en-US" dirty="0" smtClean="0">
                <a:solidFill>
                  <a:srgbClr val="FFC000"/>
                </a:solidFill>
                <a:latin typeface="華康POP1體W9(P)" pitchFamily="82" charset="-120"/>
                <a:ea typeface="華康POP1體W9(P)" pitchFamily="82" charset="-120"/>
              </a:rPr>
              <a:t>永安漁港</a:t>
            </a:r>
            <a:endParaRPr lang="zh-TW" altLang="en-US" dirty="0">
              <a:solidFill>
                <a:srgbClr val="FFC000"/>
              </a:solidFill>
              <a:latin typeface="華康POP1體W9(P)" pitchFamily="82" charset="-120"/>
              <a:ea typeface="華康POP1體W9(P)" pitchFamily="82" charset="-120"/>
            </a:endParaRPr>
          </a:p>
        </p:txBody>
      </p:sp>
      <p:sp>
        <p:nvSpPr>
          <p:cNvPr id="5" name="文字方塊 4"/>
          <p:cNvSpPr txBox="1"/>
          <p:nvPr/>
        </p:nvSpPr>
        <p:spPr>
          <a:xfrm>
            <a:off x="4724400" y="1295384"/>
            <a:ext cx="4000528" cy="369332"/>
          </a:xfrm>
          <a:prstGeom prst="rect">
            <a:avLst/>
          </a:prstGeom>
          <a:noFill/>
        </p:spPr>
        <p:txBody>
          <a:bodyPr wrap="square" rtlCol="0">
            <a:spAutoFit/>
          </a:bodyPr>
          <a:lstStyle/>
          <a:p>
            <a:endParaRPr lang="zh-TW" altLang="en-US" dirty="0"/>
          </a:p>
        </p:txBody>
      </p:sp>
      <p:sp>
        <p:nvSpPr>
          <p:cNvPr id="6" name="文字方塊 5"/>
          <p:cNvSpPr txBox="1"/>
          <p:nvPr/>
        </p:nvSpPr>
        <p:spPr>
          <a:xfrm>
            <a:off x="4876800" y="1447784"/>
            <a:ext cx="4000528" cy="2862322"/>
          </a:xfrm>
          <a:prstGeom prst="rect">
            <a:avLst/>
          </a:prstGeom>
          <a:noFill/>
        </p:spPr>
        <p:txBody>
          <a:bodyPr wrap="square" rtlCol="0">
            <a:spAutoFit/>
          </a:bodyPr>
          <a:lstStyle/>
          <a:p>
            <a:r>
              <a:rPr lang="zh-TW" altLang="en-US" dirty="0" smtClean="0">
                <a:solidFill>
                  <a:schemeClr val="tx2">
                    <a:lumMod val="75000"/>
                  </a:schemeClr>
                </a:solidFill>
                <a:latin typeface="華康POP1體W7" pitchFamily="81" charset="-120"/>
                <a:ea typeface="華康POP1體W7" pitchFamily="81" charset="-120"/>
              </a:rPr>
              <a:t>白沙岬燈塔是一座高三十七公尺的白色燈塔，最特別之處就是採用雙層磚石耐震構造，經歷了二次世界大戰及多次天災並無嚴重損傷。目前的白沙岬燈塔依舊屹立不搖，包括日據時期的日晷，以及一座由上海機器局製造的時鐘，雖然附屬的辦公室與宿舍都已改建，但在海關人員的維護下，這座具有歷史意義的白色燈塔依然保存完善。 </a:t>
            </a:r>
            <a:endParaRPr lang="zh-TW" altLang="en-US" dirty="0">
              <a:solidFill>
                <a:schemeClr val="tx2">
                  <a:lumMod val="75000"/>
                </a:schemeClr>
              </a:solidFill>
              <a:latin typeface="華康POP1體W7" pitchFamily="81" charset="-120"/>
              <a:ea typeface="華康POP1體W7" pitchFamily="81" charset="-120"/>
            </a:endParaRPr>
          </a:p>
        </p:txBody>
      </p:sp>
      <p:sp>
        <p:nvSpPr>
          <p:cNvPr id="7" name="文字方塊 6"/>
          <p:cNvSpPr txBox="1"/>
          <p:nvPr/>
        </p:nvSpPr>
        <p:spPr>
          <a:xfrm>
            <a:off x="4857752" y="357166"/>
            <a:ext cx="1928826" cy="369332"/>
          </a:xfrm>
          <a:prstGeom prst="rect">
            <a:avLst/>
          </a:prstGeom>
          <a:noFill/>
        </p:spPr>
        <p:txBody>
          <a:bodyPr wrap="square" rtlCol="0">
            <a:spAutoFit/>
          </a:bodyPr>
          <a:lstStyle/>
          <a:p>
            <a:r>
              <a:rPr lang="zh-TW" altLang="en-US" dirty="0" smtClean="0">
                <a:solidFill>
                  <a:srgbClr val="FFC000"/>
                </a:solidFill>
                <a:latin typeface="華康POP2體W9(P)" pitchFamily="82" charset="-120"/>
                <a:ea typeface="華康POP2體W9(P)" pitchFamily="82" charset="-120"/>
              </a:rPr>
              <a:t>白紗燈塔</a:t>
            </a:r>
            <a:endParaRPr lang="zh-TW" altLang="en-US" dirty="0">
              <a:solidFill>
                <a:srgbClr val="FFC000"/>
              </a:solidFill>
              <a:latin typeface="華康POP2體W9(P)" pitchFamily="82" charset="-120"/>
              <a:ea typeface="華康POP2體W9(P)" pitchFamily="82" charset="-120"/>
            </a:endParaRPr>
          </a:p>
        </p:txBody>
      </p:sp>
      <p:sp>
        <p:nvSpPr>
          <p:cNvPr id="8" name="文字方塊 7"/>
          <p:cNvSpPr txBox="1"/>
          <p:nvPr/>
        </p:nvSpPr>
        <p:spPr>
          <a:xfrm>
            <a:off x="285720" y="285728"/>
            <a:ext cx="428628" cy="923330"/>
          </a:xfrm>
          <a:prstGeom prst="rect">
            <a:avLst/>
          </a:prstGeom>
          <a:noFill/>
        </p:spPr>
        <p:txBody>
          <a:bodyPr wrap="square" rtlCol="0">
            <a:spAutoFit/>
          </a:bodyPr>
          <a:lstStyle/>
          <a:p>
            <a:r>
              <a:rPr lang="zh-TW" altLang="en-US" dirty="0" smtClean="0">
                <a:solidFill>
                  <a:schemeClr val="accent2">
                    <a:lumMod val="75000"/>
                  </a:schemeClr>
                </a:solidFill>
                <a:latin typeface="華康POP1體W9(P)" pitchFamily="82" charset="-120"/>
                <a:ea typeface="華康POP1體W9(P)" pitchFamily="82" charset="-120"/>
              </a:rPr>
              <a:t>第六頁</a:t>
            </a:r>
            <a:endParaRPr lang="zh-TW" altLang="en-US" dirty="0">
              <a:solidFill>
                <a:schemeClr val="accent2">
                  <a:lumMod val="75000"/>
                </a:schemeClr>
              </a:solidFill>
              <a:latin typeface="華康POP1體W9(P)" pitchFamily="82" charset="-120"/>
              <a:ea typeface="華康POP1體W9(P)" pitchFamily="82"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714480" y="1643050"/>
            <a:ext cx="5857916" cy="1200329"/>
          </a:xfrm>
          <a:prstGeom prst="rect">
            <a:avLst/>
          </a:prstGeom>
          <a:noFill/>
        </p:spPr>
        <p:txBody>
          <a:bodyPr wrap="square" rtlCol="0">
            <a:spAutoFit/>
          </a:bodyPr>
          <a:lstStyle/>
          <a:p>
            <a:r>
              <a:rPr lang="zh-TW" altLang="en-US" sz="3600" dirty="0" smtClean="0">
                <a:latin typeface="華康POP1體W9" pitchFamily="81" charset="-120"/>
                <a:ea typeface="華康POP1體W9" pitchFamily="81" charset="-120"/>
              </a:rPr>
              <a:t>美麗的桃園需要大家的維護才會這麼美。</a:t>
            </a:r>
            <a:endParaRPr lang="zh-TW" altLang="en-US" sz="3600" dirty="0">
              <a:latin typeface="華康POP1體W9" pitchFamily="81" charset="-120"/>
              <a:ea typeface="華康POP1體W9" pitchFamily="81" charset="-120"/>
            </a:endParaRPr>
          </a:p>
        </p:txBody>
      </p:sp>
      <p:pic>
        <p:nvPicPr>
          <p:cNvPr id="20482" name="Picture 2" descr="Image Detail"/>
          <p:cNvPicPr>
            <a:picLocks noChangeAspect="1" noChangeArrowheads="1"/>
          </p:cNvPicPr>
          <p:nvPr/>
        </p:nvPicPr>
        <p:blipFill>
          <a:blip r:embed="rId2"/>
          <a:srcRect/>
          <a:stretch>
            <a:fillRect/>
          </a:stretch>
        </p:blipFill>
        <p:spPr bwMode="auto">
          <a:xfrm>
            <a:off x="2285984" y="3019424"/>
            <a:ext cx="3838575" cy="3838576"/>
          </a:xfrm>
          <a:prstGeom prst="rect">
            <a:avLst/>
          </a:prstGeom>
          <a:noFill/>
        </p:spPr>
      </p:pic>
      <p:sp>
        <p:nvSpPr>
          <p:cNvPr id="4" name="文字方塊 3"/>
          <p:cNvSpPr txBox="1"/>
          <p:nvPr/>
        </p:nvSpPr>
        <p:spPr>
          <a:xfrm>
            <a:off x="6786578" y="5643578"/>
            <a:ext cx="1857388" cy="369332"/>
          </a:xfrm>
          <a:prstGeom prst="rect">
            <a:avLst/>
          </a:prstGeom>
          <a:noFill/>
        </p:spPr>
        <p:txBody>
          <a:bodyPr wrap="square" rtlCol="0">
            <a:spAutoFit/>
          </a:bodyPr>
          <a:lstStyle/>
          <a:p>
            <a:r>
              <a:rPr lang="zh-TW" altLang="en-US" dirty="0" smtClean="0">
                <a:solidFill>
                  <a:schemeClr val="bg2">
                    <a:lumMod val="25000"/>
                  </a:schemeClr>
                </a:solidFill>
                <a:latin typeface="華康POP1體W7" pitchFamily="81" charset="-120"/>
                <a:ea typeface="華康POP1體W7" pitchFamily="81" charset="-120"/>
              </a:rPr>
              <a:t>影片結束</a:t>
            </a:r>
            <a:endParaRPr lang="zh-TW" altLang="en-US" dirty="0">
              <a:solidFill>
                <a:schemeClr val="bg2">
                  <a:lumMod val="25000"/>
                </a:schemeClr>
              </a:solidFill>
              <a:latin typeface="華康POP1體W7" pitchFamily="81" charset="-120"/>
              <a:ea typeface="華康POP1體W7" pitchFamily="81" charset="-120"/>
            </a:endParaRP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682</Words>
  <Application>Microsoft Office PowerPoint</Application>
  <PresentationFormat>如螢幕大小 (4:3)</PresentationFormat>
  <Paragraphs>29</Paragraphs>
  <Slides>7</Slides>
  <Notes>1</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Office 佈景主題</vt:lpstr>
      <vt:lpstr>我們的美麗桃園</vt:lpstr>
      <vt:lpstr>投影片 2</vt:lpstr>
      <vt:lpstr>投影片 3</vt:lpstr>
      <vt:lpstr>投影片 4</vt:lpstr>
      <vt:lpstr>投影片 5</vt:lpstr>
      <vt:lpstr>投影片 6</vt:lpstr>
      <vt:lpstr>投影片 7</vt:lpstr>
    </vt:vector>
  </TitlesOfParts>
  <Company>MyPC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我們的美麗桃園</dc:title>
  <dc:creator>WinXP</dc:creator>
  <cp:lastModifiedBy>WinXP</cp:lastModifiedBy>
  <cp:revision>8</cp:revision>
  <dcterms:created xsi:type="dcterms:W3CDTF">2011-12-09T00:13:37Z</dcterms:created>
  <dcterms:modified xsi:type="dcterms:W3CDTF">2011-12-09T01:29:05Z</dcterms:modified>
</cp:coreProperties>
</file>