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4.jpg" ContentType="image/gif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88D35-FFF5-46C4-A115-E1F27635B947}" type="datetimeFigureOut">
              <a:rPr lang="zh-TW" altLang="en-US" smtClean="0"/>
              <a:t>2012/11/9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7AA799-5827-436B-BDC5-4669174FE6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2067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AA799-5827-436B-BDC5-4669174FE6FF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047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BE87D-687A-4B38-AA81-115FCA76C528}" type="datetimeFigureOut">
              <a:rPr lang="zh-TW" altLang="en-US" smtClean="0"/>
              <a:t>2012/11/9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7C31-2AEB-467E-97C8-5DEB9FDC20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9626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BE87D-687A-4B38-AA81-115FCA76C528}" type="datetimeFigureOut">
              <a:rPr lang="zh-TW" altLang="en-US" smtClean="0"/>
              <a:t>2012/11/9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7C31-2AEB-467E-97C8-5DEB9FDC20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1218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BE87D-687A-4B38-AA81-115FCA76C528}" type="datetimeFigureOut">
              <a:rPr lang="zh-TW" altLang="en-US" smtClean="0"/>
              <a:t>2012/11/9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7C31-2AEB-467E-97C8-5DEB9FDC20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1882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BE87D-687A-4B38-AA81-115FCA76C528}" type="datetimeFigureOut">
              <a:rPr lang="zh-TW" altLang="en-US" smtClean="0"/>
              <a:t>2012/11/9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7C31-2AEB-467E-97C8-5DEB9FDC20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4297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BE87D-687A-4B38-AA81-115FCA76C528}" type="datetimeFigureOut">
              <a:rPr lang="zh-TW" altLang="en-US" smtClean="0"/>
              <a:t>2012/11/9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7C31-2AEB-467E-97C8-5DEB9FDC20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7113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BE87D-687A-4B38-AA81-115FCA76C528}" type="datetimeFigureOut">
              <a:rPr lang="zh-TW" altLang="en-US" smtClean="0"/>
              <a:t>2012/11/9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7C31-2AEB-467E-97C8-5DEB9FDC20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446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BE87D-687A-4B38-AA81-115FCA76C528}" type="datetimeFigureOut">
              <a:rPr lang="zh-TW" altLang="en-US" smtClean="0"/>
              <a:t>2012/11/9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7C31-2AEB-467E-97C8-5DEB9FDC20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4739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BE87D-687A-4B38-AA81-115FCA76C528}" type="datetimeFigureOut">
              <a:rPr lang="zh-TW" altLang="en-US" smtClean="0"/>
              <a:t>2012/11/9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7C31-2AEB-467E-97C8-5DEB9FDC20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2421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BE87D-687A-4B38-AA81-115FCA76C528}" type="datetimeFigureOut">
              <a:rPr lang="zh-TW" altLang="en-US" smtClean="0"/>
              <a:t>2012/11/9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7C31-2AEB-467E-97C8-5DEB9FDC20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6600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BE87D-687A-4B38-AA81-115FCA76C528}" type="datetimeFigureOut">
              <a:rPr lang="zh-TW" altLang="en-US" smtClean="0"/>
              <a:t>2012/11/9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7C31-2AEB-467E-97C8-5DEB9FDC20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4927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BE87D-687A-4B38-AA81-115FCA76C528}" type="datetimeFigureOut">
              <a:rPr lang="zh-TW" altLang="en-US" smtClean="0"/>
              <a:t>2012/11/9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7C31-2AEB-467E-97C8-5DEB9FDC20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4249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BE87D-687A-4B38-AA81-115FCA76C528}" type="datetimeFigureOut">
              <a:rPr lang="zh-TW" altLang="en-US" smtClean="0"/>
              <a:t>2012/11/9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E7C31-2AEB-467E-97C8-5DEB9FDC20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1687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3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925" y="-515938"/>
            <a:ext cx="9467850" cy="789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61134" y="1556792"/>
            <a:ext cx="7772400" cy="1467594"/>
          </a:xfrm>
        </p:spPr>
        <p:txBody>
          <a:bodyPr>
            <a:normAutofit/>
          </a:bodyPr>
          <a:lstStyle/>
          <a:p>
            <a:r>
              <a:rPr lang="zh-TW" alt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登革熱知多少</a:t>
            </a:r>
            <a:endParaRPr lang="zh-TW" alt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99610" y="2996952"/>
            <a:ext cx="6400800" cy="17526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7030A0"/>
                </a:solidFill>
              </a:rPr>
              <a:t>製作人</a:t>
            </a:r>
            <a:r>
              <a:rPr lang="en-US" altLang="zh-TW" dirty="0" smtClean="0">
                <a:solidFill>
                  <a:srgbClr val="7030A0"/>
                </a:solidFill>
              </a:rPr>
              <a:t>:</a:t>
            </a:r>
            <a:r>
              <a:rPr lang="zh-TW" altLang="en-US" dirty="0" smtClean="0">
                <a:solidFill>
                  <a:srgbClr val="7030A0"/>
                </a:solidFill>
              </a:rPr>
              <a:t>許子菱</a:t>
            </a:r>
            <a:endParaRPr lang="en-US" altLang="zh-TW" dirty="0" smtClean="0">
              <a:solidFill>
                <a:srgbClr val="7030A0"/>
              </a:solidFill>
            </a:endParaRPr>
          </a:p>
          <a:p>
            <a:r>
              <a:rPr lang="zh-TW" altLang="en-US" dirty="0">
                <a:solidFill>
                  <a:srgbClr val="7030A0"/>
                </a:solidFill>
              </a:rPr>
              <a:t>指導老師</a:t>
            </a:r>
            <a:r>
              <a:rPr lang="en-US" altLang="zh-TW" dirty="0">
                <a:solidFill>
                  <a:srgbClr val="7030A0"/>
                </a:solidFill>
              </a:rPr>
              <a:t>:</a:t>
            </a:r>
            <a:r>
              <a:rPr lang="zh-TW" altLang="en-US" dirty="0">
                <a:solidFill>
                  <a:srgbClr val="7030A0"/>
                </a:solidFill>
              </a:rPr>
              <a:t>楊豐</a:t>
            </a:r>
            <a:r>
              <a:rPr lang="zh-TW" altLang="en-US" dirty="0" smtClean="0">
                <a:solidFill>
                  <a:srgbClr val="7030A0"/>
                </a:solidFill>
              </a:rPr>
              <a:t>斯</a:t>
            </a:r>
            <a:endParaRPr lang="en-US" altLang="zh-TW" dirty="0" smtClean="0">
              <a:solidFill>
                <a:srgbClr val="7030A0"/>
              </a:solidFill>
            </a:endParaRPr>
          </a:p>
          <a:p>
            <a:r>
              <a:rPr lang="zh-TW" altLang="en-US" dirty="0">
                <a:solidFill>
                  <a:srgbClr val="7030A0"/>
                </a:solidFill>
              </a:rPr>
              <a:t>班級</a:t>
            </a:r>
            <a:r>
              <a:rPr lang="en-US" altLang="zh-TW" dirty="0">
                <a:solidFill>
                  <a:srgbClr val="7030A0"/>
                </a:solidFill>
              </a:rPr>
              <a:t>:</a:t>
            </a:r>
            <a:r>
              <a:rPr lang="zh-TW" altLang="en-US" dirty="0">
                <a:solidFill>
                  <a:srgbClr val="7030A0"/>
                </a:solidFill>
              </a:rPr>
              <a:t>五年忠班</a:t>
            </a:r>
            <a:endParaRPr lang="en-US" altLang="zh-TW" dirty="0" smtClean="0">
              <a:solidFill>
                <a:srgbClr val="7030A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707" y="-171400"/>
            <a:ext cx="2202160" cy="2105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400" y="2060848"/>
            <a:ext cx="3016100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367" y="4005064"/>
            <a:ext cx="2857500" cy="2981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702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315416"/>
            <a:ext cx="9252520" cy="7322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zh-TW" alt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登革熱是甚麼呢</a:t>
            </a:r>
            <a:r>
              <a:rPr lang="en-US" altLang="zh-TW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??</a:t>
            </a:r>
            <a:endParaRPr lang="zh-TW" alt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51520" y="1916832"/>
            <a:ext cx="820891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一</a:t>
            </a:r>
            <a:r>
              <a:rPr lang="en-US" altLang="zh-TW" sz="3200" dirty="0" smtClean="0"/>
              <a:t>. </a:t>
            </a:r>
            <a:r>
              <a:rPr lang="zh-TW" altLang="en-US" sz="3200" dirty="0" smtClean="0"/>
              <a:t>什 麼 是 登 革 熱 ？ </a:t>
            </a:r>
            <a:br>
              <a:rPr lang="zh-TW" altLang="en-US" sz="3200" dirty="0" smtClean="0"/>
            </a:br>
            <a:r>
              <a:rPr lang="zh-TW" altLang="en-US" sz="3200" dirty="0" smtClean="0"/>
              <a:t/>
            </a:r>
            <a:br>
              <a:rPr lang="zh-TW" altLang="en-US" sz="3200" dirty="0" smtClean="0"/>
            </a:br>
            <a:r>
              <a:rPr lang="zh-TW" altLang="en-US" sz="3200" dirty="0" smtClean="0"/>
              <a:t>　 　 登 革 熱 俗 稱 </a:t>
            </a:r>
            <a:r>
              <a:rPr lang="zh-TW" altLang="en-US" sz="3200" u="sng" dirty="0" smtClean="0">
                <a:solidFill>
                  <a:srgbClr val="FF0000"/>
                </a:solidFill>
              </a:rPr>
              <a:t>「 天 狗 熱 」</a:t>
            </a:r>
            <a:r>
              <a:rPr lang="zh-TW" altLang="en-US" sz="3200" dirty="0" smtClean="0"/>
              <a:t> 或 </a:t>
            </a:r>
            <a:r>
              <a:rPr lang="zh-TW" altLang="en-US" sz="3200" u="sng" dirty="0" smtClean="0">
                <a:solidFill>
                  <a:srgbClr val="FF0000"/>
                </a:solidFill>
              </a:rPr>
              <a:t>「 斷 骨 熱 」 </a:t>
            </a:r>
            <a:r>
              <a:rPr lang="zh-TW" altLang="en-US" sz="3200" dirty="0" smtClean="0"/>
              <a:t>是 由 登 革 熱 病 毒 引 起 的 急 性 傳 染 病 。 它 的 傳 播 媒 介 是 </a:t>
            </a:r>
            <a:r>
              <a:rPr lang="zh-TW" altLang="en-US" sz="3200" u="sng" dirty="0" smtClean="0">
                <a:solidFill>
                  <a:srgbClr val="FF0000"/>
                </a:solidFill>
              </a:rPr>
              <a:t>埃 及 斑 蚊 及 白 線 斑 蚊 。 </a:t>
            </a:r>
            <a:br>
              <a:rPr lang="zh-TW" altLang="en-US" sz="3200" u="sng" dirty="0" smtClean="0">
                <a:solidFill>
                  <a:srgbClr val="FF0000"/>
                </a:solidFill>
              </a:rPr>
            </a:br>
            <a:r>
              <a:rPr lang="zh-TW" altLang="en-US" sz="3200" dirty="0" smtClean="0"/>
              <a:t/>
            </a:r>
            <a:br>
              <a:rPr lang="zh-TW" altLang="en-US" sz="3200" dirty="0" smtClean="0"/>
            </a:br>
            <a:endParaRPr lang="zh-TW" altLang="en-US" sz="32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869160"/>
            <a:ext cx="2232248" cy="186020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953000"/>
            <a:ext cx="2857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44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9" y="0"/>
            <a:ext cx="9255126" cy="732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213498"/>
            <a:ext cx="8229600" cy="1143000"/>
          </a:xfrm>
        </p:spPr>
        <p:txBody>
          <a:bodyPr>
            <a:noAutofit/>
          </a:bodyPr>
          <a:lstStyle/>
          <a:p>
            <a:r>
              <a:rPr lang="zh-TW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如何辯認白線斑蚊和埃及斑蚊呢</a:t>
            </a:r>
            <a:r>
              <a:rPr lang="en-US" altLang="zh-TW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zh-TW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798" y="1628800"/>
            <a:ext cx="6034617" cy="4525963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91" t="-320" b="40516"/>
          <a:stretch/>
        </p:blipFill>
        <p:spPr>
          <a:xfrm>
            <a:off x="265916" y="980728"/>
            <a:ext cx="2326427" cy="254022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690" t="-10763" r="52111" b="44920"/>
          <a:stretch/>
        </p:blipFill>
        <p:spPr>
          <a:xfrm>
            <a:off x="-2723260" y="3352422"/>
            <a:ext cx="5437734" cy="328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99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9433" y="-680869"/>
            <a:ext cx="10502866" cy="83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" y="-99392"/>
            <a:ext cx="8229600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zh-TW" altLang="en-US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華康中特圓體(P)" pitchFamily="34" charset="-120"/>
                <a:ea typeface="華康中特圓體(P)" pitchFamily="34" charset="-120"/>
              </a:rPr>
              <a:t>登革熱的症狀</a:t>
            </a:r>
            <a:endParaRPr lang="zh-TW" altLang="en-US" b="1" cap="all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  <a:latin typeface="華康中特圓體(P)" pitchFamily="34" charset="-120"/>
              <a:ea typeface="華康中特圓體(P)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11560" y="1124744"/>
            <a:ext cx="81369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7030A0"/>
                </a:solidFill>
                <a:effectLst/>
              </a:rPr>
              <a:t>典 型 登 革 熱 的 症 狀 有 發 燒 （ </a:t>
            </a:r>
            <a:r>
              <a:rPr lang="en-US" altLang="zh-TW" sz="3200" b="1" dirty="0" smtClean="0">
                <a:solidFill>
                  <a:srgbClr val="7030A0"/>
                </a:solidFill>
                <a:effectLst/>
              </a:rPr>
              <a:t>39 ℃ </a:t>
            </a:r>
            <a:r>
              <a:rPr lang="zh-TW" altLang="en-US" sz="3200" b="1" dirty="0" smtClean="0">
                <a:solidFill>
                  <a:srgbClr val="7030A0"/>
                </a:solidFill>
                <a:effectLst/>
              </a:rPr>
              <a:t>至 </a:t>
            </a:r>
            <a:r>
              <a:rPr lang="en-US" altLang="zh-TW" sz="3200" b="1" dirty="0" smtClean="0">
                <a:solidFill>
                  <a:srgbClr val="7030A0"/>
                </a:solidFill>
                <a:effectLst/>
              </a:rPr>
              <a:t>40 ℃ </a:t>
            </a:r>
            <a:r>
              <a:rPr lang="zh-TW" altLang="en-US" sz="3200" b="1" dirty="0" smtClean="0">
                <a:solidFill>
                  <a:srgbClr val="7030A0"/>
                </a:solidFill>
                <a:effectLst/>
              </a:rPr>
              <a:t>） 或 </a:t>
            </a:r>
            <a:r>
              <a:rPr lang="zh-TW" altLang="en-US" sz="3200" b="1" u="sng" dirty="0" smtClean="0">
                <a:solidFill>
                  <a:srgbClr val="FF0000"/>
                </a:solidFill>
                <a:effectLst/>
              </a:rPr>
              <a:t>惡 寒</a:t>
            </a:r>
            <a:r>
              <a:rPr lang="zh-TW" altLang="en-US" sz="32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zh-TW" altLang="en-US" sz="3200" b="1" u="sng" dirty="0" smtClean="0">
                <a:solidFill>
                  <a:srgbClr val="FF0000"/>
                </a:solidFill>
                <a:effectLst/>
              </a:rPr>
              <a:t>、 皮 膚 出 疹 併 有 四 肢 痠 痛 、 肌 肉 痛 、 前 額 頭 痛 及 後 眼 窩 痛 等 。</a:t>
            </a:r>
            <a:br>
              <a:rPr lang="zh-TW" altLang="en-US" sz="3200" b="1" u="sng" dirty="0" smtClean="0">
                <a:solidFill>
                  <a:srgbClr val="FF0000"/>
                </a:solidFill>
                <a:effectLst/>
              </a:rPr>
            </a:br>
            <a:endParaRPr lang="en-US" altLang="zh-TW" sz="3200" b="1" u="sng" dirty="0">
              <a:solidFill>
                <a:srgbClr val="FF0000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24165"/>
            <a:ext cx="2365889" cy="2783557"/>
          </a:xfrm>
          <a:prstGeom prst="rect">
            <a:avLst/>
          </a:prstGeom>
        </p:spPr>
      </p:pic>
      <p:sp>
        <p:nvSpPr>
          <p:cNvPr id="7" name="加號 6"/>
          <p:cNvSpPr/>
          <p:nvPr/>
        </p:nvSpPr>
        <p:spPr>
          <a:xfrm>
            <a:off x="4031940" y="4248290"/>
            <a:ext cx="1296144" cy="1512169"/>
          </a:xfrm>
          <a:prstGeom prst="mathPlu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686494"/>
            <a:ext cx="3156515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11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70" y="-211108"/>
            <a:ext cx="9255126" cy="732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b="1" cap="all" dirty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華康中特圓體(P)" pitchFamily="34" charset="-120"/>
                <a:ea typeface="華康中特圓體(P)" pitchFamily="34" charset="-120"/>
              </a:rPr>
              <a:t>登革熱的症狀</a:t>
            </a:r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-77267" y="1628800"/>
            <a:ext cx="8229600" cy="4525963"/>
          </a:xfrm>
        </p:spPr>
        <p:txBody>
          <a:bodyPr/>
          <a:lstStyle/>
          <a:p>
            <a:r>
              <a:rPr lang="zh-TW" altLang="en-US" dirty="0" smtClean="0"/>
              <a:t>出 血 型 登 革 熱 的 臨 床 症 狀 ， 主 要 是 發 燒 、 頭 痛 、 肌 肉 痛 、 噁 心 、 嘔 吐 、 全 身 倦 怠 、 腸 胃 道 出 血 、 子 宮 出 血 、 血 尿 和 恢 復 期 出 疹 等 。</a:t>
            </a:r>
          </a:p>
          <a:p>
            <a:endParaRPr lang="zh-TW" altLang="en-US" dirty="0" smtClean="0"/>
          </a:p>
          <a:p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" t="3844" r="2154" b="4823"/>
          <a:stretch/>
        </p:blipFill>
        <p:spPr>
          <a:xfrm>
            <a:off x="5004048" y="3210757"/>
            <a:ext cx="3910988" cy="3723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088" y="3784589"/>
            <a:ext cx="3058345" cy="3073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075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9505056" cy="687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164233" y="116632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華康中特圓體(P)" pitchFamily="34" charset="-120"/>
                <a:ea typeface="華康中特圓體(P)" pitchFamily="34" charset="-120"/>
              </a:rPr>
              <a:t>登革熱的防治</a:t>
            </a:r>
            <a:endParaRPr lang="zh-TW" altLang="en-US" b="1" cap="all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  <a:latin typeface="華康中特圓體(P)" pitchFamily="34" charset="-120"/>
              <a:ea typeface="華康中特圓體(P)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118" y="476672"/>
            <a:ext cx="3834606" cy="5965254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-180528" y="980728"/>
            <a:ext cx="504056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effectLst/>
              </a:rPr>
              <a:t>基本防治法 </a:t>
            </a:r>
          </a:p>
          <a:p>
            <a:r>
              <a:rPr lang="zh-TW" altLang="en-US" sz="2800" dirty="0" smtClean="0">
                <a:effectLst/>
              </a:rPr>
              <a:t>　　清除病媒蚊之孳生是基本最重要的防治法。這些工作不能單靠政府有關機構，必須社區及民眾參與</a:t>
            </a:r>
            <a:r>
              <a:rPr lang="zh-TW" altLang="en-US" sz="2800" u="sng" dirty="0" smtClean="0">
                <a:solidFill>
                  <a:srgbClr val="FF0000"/>
                </a:solidFill>
                <a:effectLst/>
              </a:rPr>
              <a:t>。廢棄的罐子、瓶子、輪胎等等，必須予以適當的處理。把自己家內外的不必要之積水容器倒置，或交由垃圾車運走，必須保有的盛水容器，如水缸、花瓶、水盤等每週洗刷並換水一次，地下室積水應排除，并施用殺蟲劑、清潔劑、油等。 </a:t>
            </a:r>
            <a:endParaRPr lang="zh-TW" altLang="en-US" sz="2800" u="sng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7214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-231775"/>
            <a:ext cx="9255126" cy="732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05064"/>
            <a:ext cx="4296037" cy="256085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900608" y="-235532"/>
            <a:ext cx="8229600" cy="1143000"/>
          </a:xfrm>
        </p:spPr>
        <p:txBody>
          <a:bodyPr/>
          <a:lstStyle/>
          <a:p>
            <a:r>
              <a:rPr lang="zh-TW" altLang="en-US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華康中特圓體(P)" pitchFamily="34" charset="-120"/>
                <a:ea typeface="華康中特圓體(P)" pitchFamily="34" charset="-120"/>
              </a:rPr>
              <a:t>登革熱的防治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5963" y="764705"/>
            <a:ext cx="7936576" cy="3672408"/>
          </a:xfrm>
        </p:spPr>
        <p:txBody>
          <a:bodyPr/>
          <a:lstStyle/>
          <a:p>
            <a:r>
              <a:rPr lang="zh-TW" altLang="en-US" dirty="0" smtClean="0">
                <a:solidFill>
                  <a:srgbClr val="7030A0"/>
                </a:solidFill>
                <a:effectLst/>
              </a:rPr>
              <a:t>緊急防治法 </a:t>
            </a:r>
          </a:p>
          <a:p>
            <a:pPr marL="0" indent="0">
              <a:buNone/>
            </a:pPr>
            <a:r>
              <a:rPr lang="zh-TW" altLang="en-US" dirty="0" smtClean="0">
                <a:solidFill>
                  <a:srgbClr val="7030A0"/>
                </a:solidFill>
                <a:effectLst/>
              </a:rPr>
              <a:t>　　當疫病流行時，則用</a:t>
            </a:r>
            <a:r>
              <a:rPr lang="zh-TW" altLang="en-US" u="sng" dirty="0" smtClean="0">
                <a:solidFill>
                  <a:srgbClr val="FF0000"/>
                </a:solidFill>
                <a:effectLst/>
              </a:rPr>
              <a:t>殺蟲劑（目前多用合成除蟲菊類）在室內及住宅、學校和醫院之四週，於白天作空間噴灑，以觸殺已經或快要帶病毒之成蚊，民眾亦可自行購買市售之罐裝噴筒噴灑住宅。但噴藥僅能治標而不能治本，無法澈底清除病媒蚊。</a:t>
            </a:r>
          </a:p>
          <a:p>
            <a:pPr marL="0" indent="0">
              <a:buNone/>
            </a:pPr>
            <a:endParaRPr lang="zh-TW" altLang="en-US" dirty="0" smtClean="0">
              <a:solidFill>
                <a:srgbClr val="FF0000"/>
              </a:solidFill>
              <a:effectLst/>
            </a:endParaRPr>
          </a:p>
          <a:p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63" b="98519" l="4815" r="937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2914">
            <a:off x="6829502" y="-74138"/>
            <a:ext cx="2571750" cy="257175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79"/>
          <a:stretch/>
        </p:blipFill>
        <p:spPr>
          <a:xfrm>
            <a:off x="5727452" y="3861048"/>
            <a:ext cx="3198323" cy="245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48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6055" y="11419"/>
            <a:ext cx="9590055" cy="7593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540568" y="35201"/>
            <a:ext cx="8229600" cy="1143000"/>
          </a:xfrm>
        </p:spPr>
        <p:txBody>
          <a:bodyPr/>
          <a:lstStyle/>
          <a:p>
            <a:r>
              <a:rPr lang="zh-TW" altLang="en-US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華康中特圓體(P)" pitchFamily="34" charset="-120"/>
                <a:ea typeface="華康中特圓體(P)" pitchFamily="34" charset="-120"/>
              </a:rPr>
              <a:t>登革熱的防治</a:t>
            </a:r>
            <a:endParaRPr lang="zh-TW" alt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96131">
            <a:off x="5091075" y="5113331"/>
            <a:ext cx="2859087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4067" y="980728"/>
            <a:ext cx="78123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7030A0"/>
                </a:solidFill>
                <a:effectLst/>
              </a:rPr>
              <a:t>個人（家庭）登革熱防治措施</a:t>
            </a:r>
            <a:r>
              <a:rPr lang="en-US" altLang="zh-TW" sz="2400" b="1" dirty="0" smtClean="0">
                <a:solidFill>
                  <a:srgbClr val="7030A0"/>
                </a:solidFill>
                <a:effectLst/>
              </a:rPr>
              <a:t>(</a:t>
            </a:r>
            <a:r>
              <a:rPr lang="zh-TW" altLang="en-US" sz="2400" b="1" dirty="0" smtClean="0">
                <a:solidFill>
                  <a:srgbClr val="7030A0"/>
                </a:solidFill>
                <a:effectLst/>
              </a:rPr>
              <a:t>三不政策</a:t>
            </a:r>
            <a:r>
              <a:rPr lang="en-US" altLang="zh-TW" sz="2400" b="1" dirty="0" smtClean="0">
                <a:solidFill>
                  <a:srgbClr val="7030A0"/>
                </a:solidFill>
                <a:effectLst/>
              </a:rPr>
              <a:t>) </a:t>
            </a:r>
          </a:p>
          <a:p>
            <a:r>
              <a:rPr lang="zh-TW" altLang="en-US" sz="2400" b="1" dirty="0" smtClean="0">
                <a:solidFill>
                  <a:srgbClr val="7030A0"/>
                </a:solidFill>
                <a:effectLst/>
              </a:rPr>
              <a:t>一、不讓斑蚊繁殖 </a:t>
            </a:r>
          </a:p>
          <a:p>
            <a:pPr lvl="1"/>
            <a:r>
              <a:rPr lang="en-US" altLang="zh-TW" sz="2400" b="1" u="sng" dirty="0" smtClean="0">
                <a:solidFill>
                  <a:srgbClr val="FF0000"/>
                </a:solidFill>
                <a:effectLst/>
              </a:rPr>
              <a:t>(</a:t>
            </a:r>
            <a:r>
              <a:rPr lang="zh-TW" altLang="en-US" sz="2400" b="1" u="sng" dirty="0" smtClean="0">
                <a:solidFill>
                  <a:srgbClr val="FF0000"/>
                </a:solidFill>
                <a:effectLst/>
              </a:rPr>
              <a:t>一</a:t>
            </a:r>
            <a:r>
              <a:rPr lang="en-US" altLang="zh-TW" sz="2400" b="1" u="sng" dirty="0" smtClean="0">
                <a:solidFill>
                  <a:srgbClr val="FF0000"/>
                </a:solidFill>
                <a:effectLst/>
              </a:rPr>
              <a:t>)</a:t>
            </a:r>
            <a:r>
              <a:rPr lang="zh-TW" altLang="en-US" sz="2400" b="1" u="sng" dirty="0" smtClean="0">
                <a:solidFill>
                  <a:srgbClr val="FF0000"/>
                </a:solidFill>
                <a:effectLst/>
              </a:rPr>
              <a:t>、清除病媒蚊孳生源</a:t>
            </a:r>
            <a:r>
              <a:rPr lang="en-US" altLang="zh-TW" sz="2400" b="1" u="sng" dirty="0" smtClean="0">
                <a:solidFill>
                  <a:srgbClr val="FF0000"/>
                </a:solidFill>
                <a:effectLst/>
              </a:rPr>
              <a:t>(</a:t>
            </a:r>
            <a:r>
              <a:rPr lang="zh-TW" altLang="en-US" sz="2400" b="1" u="sng" dirty="0" smtClean="0">
                <a:solidFill>
                  <a:srgbClr val="FF0000"/>
                </a:solidFill>
                <a:effectLst/>
              </a:rPr>
              <a:t>積水容器</a:t>
            </a:r>
            <a:r>
              <a:rPr lang="en-US" altLang="zh-TW" sz="2400" b="1" u="sng" dirty="0" smtClean="0">
                <a:solidFill>
                  <a:srgbClr val="FF0000"/>
                </a:solidFill>
                <a:effectLst/>
              </a:rPr>
              <a:t>)</a:t>
            </a:r>
            <a:r>
              <a:rPr lang="zh-TW" altLang="en-US" sz="2400" b="1" u="sng" dirty="0" smtClean="0">
                <a:solidFill>
                  <a:srgbClr val="FF0000"/>
                </a:solidFill>
                <a:effectLst/>
              </a:rPr>
              <a:t>。  </a:t>
            </a:r>
          </a:p>
          <a:p>
            <a:pPr lvl="1"/>
            <a:r>
              <a:rPr lang="en-US" altLang="zh-TW" sz="2400" b="1" u="sng" dirty="0" smtClean="0">
                <a:solidFill>
                  <a:srgbClr val="FF0000"/>
                </a:solidFill>
                <a:effectLst/>
              </a:rPr>
              <a:t>(</a:t>
            </a:r>
            <a:r>
              <a:rPr lang="zh-TW" altLang="en-US" sz="2400" b="1" u="sng" dirty="0" smtClean="0">
                <a:solidFill>
                  <a:srgbClr val="FF0000"/>
                </a:solidFill>
                <a:effectLst/>
              </a:rPr>
              <a:t>二</a:t>
            </a:r>
            <a:r>
              <a:rPr lang="en-US" altLang="zh-TW" sz="2400" b="1" u="sng" dirty="0" smtClean="0">
                <a:solidFill>
                  <a:srgbClr val="FF0000"/>
                </a:solidFill>
                <a:effectLst/>
              </a:rPr>
              <a:t>)</a:t>
            </a:r>
            <a:r>
              <a:rPr lang="zh-TW" altLang="en-US" sz="2400" b="1" u="sng" dirty="0" smtClean="0">
                <a:solidFill>
                  <a:srgbClr val="FF0000"/>
                </a:solidFill>
                <a:effectLst/>
              </a:rPr>
              <a:t>、裝飾容器</a:t>
            </a:r>
            <a:r>
              <a:rPr lang="en-US" altLang="zh-TW" sz="2400" b="1" u="sng" dirty="0" smtClean="0">
                <a:solidFill>
                  <a:srgbClr val="FF0000"/>
                </a:solidFill>
                <a:effectLst/>
              </a:rPr>
              <a:t>(</a:t>
            </a:r>
            <a:r>
              <a:rPr lang="zh-TW" altLang="en-US" sz="2400" b="1" u="sng" dirty="0" smtClean="0">
                <a:solidFill>
                  <a:srgbClr val="FF0000"/>
                </a:solidFill>
                <a:effectLst/>
              </a:rPr>
              <a:t>花瓶、花盆、水盤等</a:t>
            </a:r>
            <a:r>
              <a:rPr lang="en-US" altLang="zh-TW" sz="2400" b="1" u="sng" dirty="0" smtClean="0">
                <a:solidFill>
                  <a:srgbClr val="FF0000"/>
                </a:solidFill>
                <a:effectLst/>
              </a:rPr>
              <a:t>)</a:t>
            </a:r>
            <a:r>
              <a:rPr lang="zh-TW" altLang="en-US" sz="2400" b="1" u="sng" dirty="0" smtClean="0">
                <a:solidFill>
                  <a:srgbClr val="FF0000"/>
                </a:solidFill>
                <a:effectLst/>
              </a:rPr>
              <a:t>：每週刷洗並換水一次。  </a:t>
            </a:r>
          </a:p>
          <a:p>
            <a:pPr lvl="1"/>
            <a:r>
              <a:rPr lang="en-US" altLang="zh-TW" sz="2400" b="1" u="sng" dirty="0" smtClean="0">
                <a:solidFill>
                  <a:srgbClr val="FF0000"/>
                </a:solidFill>
                <a:effectLst/>
              </a:rPr>
              <a:t>(</a:t>
            </a:r>
            <a:r>
              <a:rPr lang="zh-TW" altLang="en-US" sz="2400" b="1" u="sng" dirty="0" smtClean="0">
                <a:solidFill>
                  <a:srgbClr val="FF0000"/>
                </a:solidFill>
                <a:effectLst/>
              </a:rPr>
              <a:t>三</a:t>
            </a:r>
            <a:r>
              <a:rPr lang="en-US" altLang="zh-TW" sz="2400" b="1" u="sng" dirty="0" smtClean="0">
                <a:solidFill>
                  <a:srgbClr val="FF0000"/>
                </a:solidFill>
                <a:effectLst/>
              </a:rPr>
              <a:t>)</a:t>
            </a:r>
            <a:r>
              <a:rPr lang="zh-TW" altLang="en-US" sz="2400" b="1" u="sng" dirty="0" smtClean="0">
                <a:solidFill>
                  <a:srgbClr val="FF0000"/>
                </a:solidFill>
                <a:effectLst/>
              </a:rPr>
              <a:t>、儲水容器</a:t>
            </a:r>
            <a:r>
              <a:rPr lang="en-US" altLang="zh-TW" sz="2400" b="1" u="sng" dirty="0" smtClean="0">
                <a:solidFill>
                  <a:srgbClr val="FF0000"/>
                </a:solidFill>
                <a:effectLst/>
              </a:rPr>
              <a:t>(</a:t>
            </a:r>
            <a:r>
              <a:rPr lang="zh-TW" altLang="en-US" sz="2400" b="1" u="sng" dirty="0" smtClean="0">
                <a:solidFill>
                  <a:srgbClr val="FF0000"/>
                </a:solidFill>
                <a:effectLst/>
              </a:rPr>
              <a:t>貯水桶、水缸、水泥槽等</a:t>
            </a:r>
            <a:r>
              <a:rPr lang="en-US" altLang="zh-TW" sz="2400" b="1" u="sng" dirty="0" smtClean="0">
                <a:solidFill>
                  <a:srgbClr val="FF0000"/>
                </a:solidFill>
                <a:effectLst/>
              </a:rPr>
              <a:t>)</a:t>
            </a:r>
            <a:r>
              <a:rPr lang="zh-TW" altLang="en-US" sz="2400" b="1" u="sng" dirty="0" smtClean="0">
                <a:solidFill>
                  <a:srgbClr val="FF0000"/>
                </a:solidFill>
                <a:effectLst/>
              </a:rPr>
              <a:t>：每週刷洗、換水或不用時倒置。  </a:t>
            </a:r>
          </a:p>
          <a:p>
            <a:pPr lvl="1"/>
            <a:r>
              <a:rPr lang="en-US" altLang="zh-TW" sz="2400" b="1" u="sng" dirty="0" smtClean="0">
                <a:solidFill>
                  <a:srgbClr val="FF0000"/>
                </a:solidFill>
                <a:effectLst/>
              </a:rPr>
              <a:t>(</a:t>
            </a:r>
            <a:r>
              <a:rPr lang="zh-TW" altLang="en-US" sz="2400" b="1" u="sng" dirty="0" smtClean="0">
                <a:solidFill>
                  <a:srgbClr val="FF0000"/>
                </a:solidFill>
                <a:effectLst/>
              </a:rPr>
              <a:t>四</a:t>
            </a:r>
            <a:r>
              <a:rPr lang="en-US" altLang="zh-TW" sz="2400" b="1" u="sng" dirty="0" smtClean="0">
                <a:solidFill>
                  <a:srgbClr val="FF0000"/>
                </a:solidFill>
                <a:effectLst/>
              </a:rPr>
              <a:t>)</a:t>
            </a:r>
            <a:r>
              <a:rPr lang="zh-TW" altLang="en-US" sz="2400" b="1" u="sng" dirty="0" smtClean="0">
                <a:solidFill>
                  <a:srgbClr val="FF0000"/>
                </a:solidFill>
                <a:effectLst/>
              </a:rPr>
              <a:t>、廢棄容器</a:t>
            </a:r>
            <a:r>
              <a:rPr lang="en-US" altLang="zh-TW" sz="2400" b="1" u="sng" dirty="0" smtClean="0">
                <a:solidFill>
                  <a:srgbClr val="FF0000"/>
                </a:solidFill>
                <a:effectLst/>
              </a:rPr>
              <a:t>(</a:t>
            </a:r>
            <a:r>
              <a:rPr lang="zh-TW" altLang="en-US" sz="2400" b="1" u="sng" dirty="0" smtClean="0">
                <a:solidFill>
                  <a:srgbClr val="FF0000"/>
                </a:solidFill>
                <a:effectLst/>
              </a:rPr>
              <a:t>廢輪胎、空瓶、空罐等</a:t>
            </a:r>
            <a:r>
              <a:rPr lang="en-US" altLang="zh-TW" sz="2400" b="1" u="sng" dirty="0" smtClean="0">
                <a:solidFill>
                  <a:srgbClr val="FF0000"/>
                </a:solidFill>
                <a:effectLst/>
              </a:rPr>
              <a:t>)</a:t>
            </a:r>
            <a:r>
              <a:rPr lang="zh-TW" altLang="en-US" sz="2400" b="1" u="sng" dirty="0" smtClean="0">
                <a:solidFill>
                  <a:srgbClr val="FF0000"/>
                </a:solidFill>
                <a:effectLst/>
              </a:rPr>
              <a:t>：清除、倒置或覆蓋。  </a:t>
            </a:r>
          </a:p>
          <a:p>
            <a:pPr lvl="1"/>
            <a:r>
              <a:rPr lang="en-US" altLang="zh-TW" sz="2400" b="1" u="sng" dirty="0" smtClean="0">
                <a:solidFill>
                  <a:srgbClr val="FF0000"/>
                </a:solidFill>
                <a:effectLst/>
              </a:rPr>
              <a:t>(</a:t>
            </a:r>
            <a:r>
              <a:rPr lang="zh-TW" altLang="en-US" sz="2400" b="1" u="sng" dirty="0" smtClean="0">
                <a:solidFill>
                  <a:srgbClr val="FF0000"/>
                </a:solidFill>
                <a:effectLst/>
              </a:rPr>
              <a:t>五</a:t>
            </a:r>
            <a:r>
              <a:rPr lang="en-US" altLang="zh-TW" sz="2400" b="1" u="sng" dirty="0" smtClean="0">
                <a:solidFill>
                  <a:srgbClr val="FF0000"/>
                </a:solidFill>
                <a:effectLst/>
              </a:rPr>
              <a:t>)</a:t>
            </a:r>
            <a:r>
              <a:rPr lang="zh-TW" altLang="en-US" sz="2400" b="1" u="sng" dirty="0" smtClean="0">
                <a:solidFill>
                  <a:srgbClr val="FF0000"/>
                </a:solidFill>
                <a:effectLst/>
              </a:rPr>
              <a:t>、積水地下室：排除積水，或施放殺幼蚊劑、鹽、清潔劑、油等。  </a:t>
            </a:r>
          </a:p>
          <a:p>
            <a:pPr lvl="1"/>
            <a:r>
              <a:rPr lang="en-US" altLang="zh-TW" sz="2400" b="1" u="sng" dirty="0" smtClean="0">
                <a:solidFill>
                  <a:srgbClr val="FF0000"/>
                </a:solidFill>
                <a:effectLst/>
              </a:rPr>
              <a:t>(</a:t>
            </a:r>
            <a:r>
              <a:rPr lang="zh-TW" altLang="en-US" sz="2400" b="1" u="sng" dirty="0" smtClean="0">
                <a:solidFill>
                  <a:srgbClr val="FF0000"/>
                </a:solidFill>
                <a:effectLst/>
              </a:rPr>
              <a:t>六</a:t>
            </a:r>
            <a:r>
              <a:rPr lang="en-US" altLang="zh-TW" sz="2400" b="1" u="sng" dirty="0" smtClean="0">
                <a:solidFill>
                  <a:srgbClr val="FF0000"/>
                </a:solidFill>
                <a:effectLst/>
              </a:rPr>
              <a:t>)</a:t>
            </a:r>
            <a:r>
              <a:rPr lang="zh-TW" altLang="en-US" sz="2400" b="1" u="sng" dirty="0" smtClean="0">
                <a:solidFill>
                  <a:srgbClr val="FF0000"/>
                </a:solidFill>
                <a:effectLst/>
              </a:rPr>
              <a:t>、天然容器</a:t>
            </a:r>
            <a:r>
              <a:rPr lang="en-US" altLang="zh-TW" sz="2400" b="1" u="sng" dirty="0" smtClean="0">
                <a:solidFill>
                  <a:srgbClr val="FF0000"/>
                </a:solidFill>
                <a:effectLst/>
              </a:rPr>
              <a:t>(</a:t>
            </a:r>
            <a:r>
              <a:rPr lang="zh-TW" altLang="en-US" sz="2400" b="1" u="sng" dirty="0" smtClean="0">
                <a:solidFill>
                  <a:srgbClr val="FF0000"/>
                </a:solidFill>
                <a:effectLst/>
              </a:rPr>
              <a:t>竹筒、樹洞、石穴、葉軸等</a:t>
            </a:r>
            <a:r>
              <a:rPr lang="en-US" altLang="zh-TW" sz="2400" b="1" u="sng" dirty="0" smtClean="0">
                <a:solidFill>
                  <a:srgbClr val="FF0000"/>
                </a:solidFill>
                <a:effectLst/>
              </a:rPr>
              <a:t>)</a:t>
            </a:r>
            <a:r>
              <a:rPr lang="zh-TW" altLang="en-US" sz="2400" b="1" u="sng" dirty="0" smtClean="0">
                <a:solidFill>
                  <a:srgbClr val="FF0000"/>
                </a:solidFill>
                <a:effectLst/>
              </a:rPr>
              <a:t>：用泥土、沙子或海綿填滿 </a:t>
            </a:r>
            <a:endParaRPr lang="zh-TW" altLang="en-US" sz="2400" b="1" u="sng" dirty="0">
              <a:solidFill>
                <a:srgbClr val="FF0000"/>
              </a:solidFill>
              <a:effectLst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33" b="89778" l="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3373">
            <a:off x="2862602" y="5223785"/>
            <a:ext cx="2857500" cy="2143125"/>
          </a:xfrm>
          <a:prstGeom prst="rect">
            <a:avLst/>
          </a:prstGeom>
        </p:spPr>
      </p:pic>
      <p:sp>
        <p:nvSpPr>
          <p:cNvPr id="6" name="向右箭號 5"/>
          <p:cNvSpPr/>
          <p:nvPr/>
        </p:nvSpPr>
        <p:spPr>
          <a:xfrm>
            <a:off x="4716016" y="5874375"/>
            <a:ext cx="1166896" cy="72297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280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0" y="-366713"/>
            <a:ext cx="9590088" cy="759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華康中特圓體(P)" pitchFamily="34" charset="-120"/>
                <a:ea typeface="華康中特圓體(P)" pitchFamily="34" charset="-120"/>
              </a:rPr>
              <a:t>登革熱的防治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994" y="126876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dirty="0" smtClean="0">
                <a:solidFill>
                  <a:srgbClr val="7030A0"/>
                </a:solidFill>
                <a:effectLst/>
              </a:rPr>
              <a:t>二、不讓斑蚊進屋  </a:t>
            </a:r>
          </a:p>
          <a:p>
            <a:pPr lvl="1"/>
            <a:r>
              <a:rPr lang="en-US" altLang="zh-TW" dirty="0" smtClean="0">
                <a:solidFill>
                  <a:srgbClr val="7030A0"/>
                </a:solidFill>
                <a:effectLst/>
              </a:rPr>
              <a:t>(</a:t>
            </a:r>
            <a:r>
              <a:rPr lang="zh-TW" altLang="en-US" dirty="0" smtClean="0">
                <a:solidFill>
                  <a:srgbClr val="7030A0"/>
                </a:solidFill>
                <a:effectLst/>
              </a:rPr>
              <a:t>一</a:t>
            </a:r>
            <a:r>
              <a:rPr lang="en-US" altLang="zh-TW" dirty="0" smtClean="0">
                <a:solidFill>
                  <a:srgbClr val="7030A0"/>
                </a:solidFill>
                <a:effectLst/>
              </a:rPr>
              <a:t>)</a:t>
            </a:r>
            <a:r>
              <a:rPr lang="zh-TW" altLang="en-US" dirty="0" smtClean="0">
                <a:solidFill>
                  <a:srgbClr val="7030A0"/>
                </a:solidFill>
                <a:effectLst/>
              </a:rPr>
              <a:t>、</a:t>
            </a:r>
            <a:r>
              <a:rPr lang="zh-TW" altLang="en-US" b="1" u="sng" dirty="0" smtClean="0">
                <a:solidFill>
                  <a:srgbClr val="FF0000"/>
                </a:solidFill>
                <a:effectLst/>
              </a:rPr>
              <a:t>設置</a:t>
            </a:r>
            <a:r>
              <a:rPr lang="zh-TW" altLang="en-US" u="sng" dirty="0" smtClean="0">
                <a:solidFill>
                  <a:srgbClr val="FF0000"/>
                </a:solidFill>
                <a:effectLst/>
              </a:rPr>
              <a:t>紗窗、紗門。  </a:t>
            </a:r>
          </a:p>
          <a:p>
            <a:pPr lvl="1"/>
            <a:r>
              <a:rPr lang="en-US" altLang="zh-TW" u="sng" dirty="0" smtClean="0">
                <a:solidFill>
                  <a:srgbClr val="FF0000"/>
                </a:solidFill>
                <a:effectLst/>
              </a:rPr>
              <a:t>(</a:t>
            </a:r>
            <a:r>
              <a:rPr lang="zh-TW" altLang="en-US" u="sng" dirty="0" smtClean="0">
                <a:solidFill>
                  <a:srgbClr val="FF0000"/>
                </a:solidFill>
                <a:effectLst/>
              </a:rPr>
              <a:t>二</a:t>
            </a:r>
            <a:r>
              <a:rPr lang="en-US" altLang="zh-TW" u="sng" dirty="0" smtClean="0">
                <a:solidFill>
                  <a:srgbClr val="FF0000"/>
                </a:solidFill>
                <a:effectLst/>
              </a:rPr>
              <a:t>)</a:t>
            </a:r>
            <a:r>
              <a:rPr lang="zh-TW" altLang="en-US" u="sng" dirty="0" smtClean="0">
                <a:solidFill>
                  <a:srgbClr val="FF0000"/>
                </a:solidFill>
                <a:effectLst/>
              </a:rPr>
              <a:t>、噴灑殺蟲劑或點燃蚊香驅蚊 </a:t>
            </a:r>
          </a:p>
          <a:p>
            <a:r>
              <a:rPr lang="zh-TW" altLang="en-US" u="sng" dirty="0" smtClean="0">
                <a:solidFill>
                  <a:srgbClr val="FF0000"/>
                </a:solidFill>
                <a:effectLst/>
              </a:rPr>
              <a:t>三、不讓斑蚊叮咬  </a:t>
            </a:r>
          </a:p>
          <a:p>
            <a:pPr lvl="1"/>
            <a:r>
              <a:rPr lang="en-US" altLang="zh-TW" u="sng" dirty="0" smtClean="0">
                <a:solidFill>
                  <a:srgbClr val="FF0000"/>
                </a:solidFill>
                <a:effectLst/>
              </a:rPr>
              <a:t>(</a:t>
            </a:r>
            <a:r>
              <a:rPr lang="zh-TW" altLang="en-US" u="sng" dirty="0" smtClean="0">
                <a:solidFill>
                  <a:srgbClr val="FF0000"/>
                </a:solidFill>
                <a:effectLst/>
              </a:rPr>
              <a:t>一</a:t>
            </a:r>
            <a:r>
              <a:rPr lang="en-US" altLang="zh-TW" u="sng" dirty="0" smtClean="0">
                <a:solidFill>
                  <a:srgbClr val="FF0000"/>
                </a:solidFill>
                <a:effectLst/>
              </a:rPr>
              <a:t>)</a:t>
            </a:r>
            <a:r>
              <a:rPr lang="zh-TW" altLang="en-US" u="sng" dirty="0" smtClean="0">
                <a:solidFill>
                  <a:srgbClr val="FF0000"/>
                </a:solidFill>
                <a:effectLst/>
              </a:rPr>
              <a:t>、避免每天早上</a:t>
            </a:r>
            <a:r>
              <a:rPr lang="en-US" altLang="zh-TW" u="sng" dirty="0" smtClean="0">
                <a:solidFill>
                  <a:srgbClr val="FF0000"/>
                </a:solidFill>
                <a:effectLst/>
              </a:rPr>
              <a:t>9</a:t>
            </a:r>
            <a:r>
              <a:rPr lang="zh-TW" altLang="en-US" u="sng" dirty="0" smtClean="0">
                <a:solidFill>
                  <a:srgbClr val="FF0000"/>
                </a:solidFill>
                <a:effectLst/>
              </a:rPr>
              <a:t>時至</a:t>
            </a:r>
            <a:r>
              <a:rPr lang="en-US" altLang="zh-TW" u="sng" dirty="0" smtClean="0">
                <a:solidFill>
                  <a:srgbClr val="FF0000"/>
                </a:solidFill>
                <a:effectLst/>
              </a:rPr>
              <a:t>10</a:t>
            </a:r>
            <a:r>
              <a:rPr lang="zh-TW" altLang="en-US" u="sng" dirty="0" smtClean="0">
                <a:solidFill>
                  <a:srgbClr val="FF0000"/>
                </a:solidFill>
                <a:effectLst/>
              </a:rPr>
              <a:t>時及下午</a:t>
            </a:r>
            <a:r>
              <a:rPr lang="en-US" altLang="zh-TW" u="sng" dirty="0" smtClean="0">
                <a:solidFill>
                  <a:srgbClr val="FF0000"/>
                </a:solidFill>
                <a:effectLst/>
              </a:rPr>
              <a:t>4</a:t>
            </a:r>
            <a:r>
              <a:rPr lang="zh-TW" altLang="en-US" u="sng" dirty="0" smtClean="0">
                <a:solidFill>
                  <a:srgbClr val="FF0000"/>
                </a:solidFill>
                <a:effectLst/>
              </a:rPr>
              <a:t>至</a:t>
            </a:r>
            <a:r>
              <a:rPr lang="en-US" altLang="zh-TW" u="sng" dirty="0" smtClean="0">
                <a:solidFill>
                  <a:srgbClr val="FF0000"/>
                </a:solidFill>
                <a:effectLst/>
              </a:rPr>
              <a:t>5</a:t>
            </a:r>
            <a:r>
              <a:rPr lang="zh-TW" altLang="en-US" u="sng" dirty="0" smtClean="0">
                <a:solidFill>
                  <a:srgbClr val="FF0000"/>
                </a:solidFill>
                <a:effectLst/>
              </a:rPr>
              <a:t>時</a:t>
            </a:r>
            <a:r>
              <a:rPr lang="en-US" altLang="zh-TW" u="sng" dirty="0" smtClean="0">
                <a:solidFill>
                  <a:srgbClr val="FF0000"/>
                </a:solidFill>
                <a:effectLst/>
              </a:rPr>
              <a:t>(</a:t>
            </a:r>
            <a:r>
              <a:rPr lang="zh-TW" altLang="en-US" u="sng" dirty="0" smtClean="0">
                <a:solidFill>
                  <a:srgbClr val="FF0000"/>
                </a:solidFill>
                <a:effectLst/>
              </a:rPr>
              <a:t>登革熱病媒蚊</a:t>
            </a:r>
            <a:r>
              <a:rPr lang="en-US" altLang="zh-TW" u="sng" dirty="0" smtClean="0">
                <a:solidFill>
                  <a:srgbClr val="FF0000"/>
                </a:solidFill>
                <a:effectLst/>
              </a:rPr>
              <a:t>--</a:t>
            </a:r>
            <a:r>
              <a:rPr lang="zh-TW" altLang="en-US" u="sng" dirty="0" smtClean="0">
                <a:solidFill>
                  <a:srgbClr val="FF0000"/>
                </a:solidFill>
                <a:effectLst/>
              </a:rPr>
              <a:t>白線斑蚊、埃及斑    蚊出沒頻繁時段</a:t>
            </a:r>
            <a:r>
              <a:rPr lang="en-US" altLang="zh-TW" u="sng" dirty="0" smtClean="0">
                <a:solidFill>
                  <a:srgbClr val="FF0000"/>
                </a:solidFill>
                <a:effectLst/>
              </a:rPr>
              <a:t>)</a:t>
            </a:r>
            <a:r>
              <a:rPr lang="zh-TW" altLang="en-US" u="sng" dirty="0" smtClean="0">
                <a:solidFill>
                  <a:srgbClr val="FF0000"/>
                </a:solidFill>
                <a:effectLst/>
              </a:rPr>
              <a:t>到戶外公共場所之樹蔭、草叢、涼亭等陰暗處逗留。  </a:t>
            </a:r>
          </a:p>
          <a:p>
            <a:pPr lvl="1"/>
            <a:r>
              <a:rPr lang="en-US" altLang="zh-TW" u="sng" dirty="0" smtClean="0">
                <a:solidFill>
                  <a:srgbClr val="FF0000"/>
                </a:solidFill>
                <a:effectLst/>
              </a:rPr>
              <a:t>(</a:t>
            </a:r>
            <a:r>
              <a:rPr lang="zh-TW" altLang="en-US" u="sng" dirty="0" smtClean="0">
                <a:solidFill>
                  <a:srgbClr val="FF0000"/>
                </a:solidFill>
                <a:effectLst/>
              </a:rPr>
              <a:t>二</a:t>
            </a:r>
            <a:r>
              <a:rPr lang="en-US" altLang="zh-TW" u="sng" dirty="0" smtClean="0">
                <a:solidFill>
                  <a:srgbClr val="FF0000"/>
                </a:solidFill>
                <a:effectLst/>
              </a:rPr>
              <a:t>)</a:t>
            </a:r>
            <a:r>
              <a:rPr lang="zh-TW" altLang="en-US" u="sng" dirty="0" smtClean="0">
                <a:solidFill>
                  <a:srgbClr val="FF0000"/>
                </a:solidFill>
                <a:effectLst/>
              </a:rPr>
              <a:t>、著淡色長袖衣褲、裸露處塗忌避劑。  </a:t>
            </a:r>
          </a:p>
          <a:p>
            <a:pPr lvl="1"/>
            <a:r>
              <a:rPr lang="en-US" altLang="zh-TW" u="sng" dirty="0" smtClean="0">
                <a:solidFill>
                  <a:srgbClr val="FF0000"/>
                </a:solidFill>
                <a:effectLst/>
              </a:rPr>
              <a:t>(</a:t>
            </a:r>
            <a:r>
              <a:rPr lang="zh-TW" altLang="en-US" u="sng" dirty="0" smtClean="0">
                <a:solidFill>
                  <a:srgbClr val="FF0000"/>
                </a:solidFill>
                <a:effectLst/>
              </a:rPr>
              <a:t>三</a:t>
            </a:r>
            <a:r>
              <a:rPr lang="en-US" altLang="zh-TW" u="sng" dirty="0" smtClean="0">
                <a:solidFill>
                  <a:srgbClr val="FF0000"/>
                </a:solidFill>
                <a:effectLst/>
              </a:rPr>
              <a:t>)</a:t>
            </a:r>
            <a:r>
              <a:rPr lang="zh-TW" altLang="en-US" u="sng" dirty="0" smtClean="0">
                <a:solidFill>
                  <a:srgbClr val="FF0000"/>
                </a:solidFill>
                <a:effectLst/>
              </a:rPr>
              <a:t>、午睡時掛蚊帳。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70" b="96257" l="44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816" y="1412776"/>
            <a:ext cx="1872208" cy="178117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2" b="89695" l="300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5" y="4653136"/>
            <a:ext cx="2684783" cy="234471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539552" y="5825491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/>
              <a:t>謝謝大家</a:t>
            </a:r>
            <a:r>
              <a:rPr lang="en-US" altLang="zh-TW" sz="4000" smtClean="0"/>
              <a:t>~~~~~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86921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199</Words>
  <Application>Microsoft Office PowerPoint</Application>
  <PresentationFormat>如螢幕大小 (4:3)</PresentationFormat>
  <Paragraphs>36</Paragraphs>
  <Slides>9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Office 佈景主題</vt:lpstr>
      <vt:lpstr>登革熱知多少</vt:lpstr>
      <vt:lpstr>登革熱是甚麼呢??</vt:lpstr>
      <vt:lpstr>如何辯認白線斑蚊和埃及斑蚊呢?</vt:lpstr>
      <vt:lpstr>登革熱的症狀</vt:lpstr>
      <vt:lpstr>登革熱的症狀</vt:lpstr>
      <vt:lpstr>登革熱的防治</vt:lpstr>
      <vt:lpstr>登革熱的防治</vt:lpstr>
      <vt:lpstr>登革熱的防治</vt:lpstr>
      <vt:lpstr>登革熱的防治</vt:lpstr>
    </vt:vector>
  </TitlesOfParts>
  <Company>MyPC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登革熱知多少</dc:title>
  <dc:creator>WinXP</dc:creator>
  <cp:lastModifiedBy>WinXP</cp:lastModifiedBy>
  <cp:revision>8</cp:revision>
  <dcterms:created xsi:type="dcterms:W3CDTF">2012-11-09T00:10:04Z</dcterms:created>
  <dcterms:modified xsi:type="dcterms:W3CDTF">2012-11-09T01:26:27Z</dcterms:modified>
</cp:coreProperties>
</file>