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522" autoAdjust="0"/>
  </p:normalViewPr>
  <p:slideViewPr>
    <p:cSldViewPr>
      <p:cViewPr varScale="1">
        <p:scale>
          <a:sx n="88" d="100"/>
          <a:sy n="88" d="100"/>
        </p:scale>
        <p:origin x="-106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4B1D2B-5298-400B-86CD-C2696966F43C}" type="datetimeFigureOut">
              <a:rPr lang="zh-TW" altLang="en-US" smtClean="0"/>
              <a:t>2012/11/9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B0C586-385D-4AD1-9734-321EB52477E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60883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B0C586-385D-4AD1-9734-321EB52477E4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810880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B0C586-385D-4AD1-9734-321EB52477E4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133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B0C586-385D-4AD1-9734-321EB52477E4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9636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7993996-10C9-45B0-B8FC-BC350E11BF19}" type="datetimeFigureOut">
              <a:rPr lang="zh-TW" altLang="en-US" smtClean="0"/>
              <a:t>2012/11/9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接點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5A8C7BB-180D-4BB1-909B-945E24CF040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93996-10C9-45B0-B8FC-BC350E11BF19}" type="datetimeFigureOut">
              <a:rPr lang="zh-TW" altLang="en-US" smtClean="0"/>
              <a:t>2012/11/9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8C7BB-180D-4BB1-909B-945E24CF040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93996-10C9-45B0-B8FC-BC350E11BF19}" type="datetimeFigureOut">
              <a:rPr lang="zh-TW" altLang="en-US" smtClean="0"/>
              <a:t>2012/11/9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8C7BB-180D-4BB1-909B-945E24CF040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7993996-10C9-45B0-B8FC-BC350E11BF19}" type="datetimeFigureOut">
              <a:rPr lang="zh-TW" altLang="en-US" smtClean="0"/>
              <a:t>2012/11/9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5A8C7BB-180D-4BB1-909B-945E24CF040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7993996-10C9-45B0-B8FC-BC350E11BF19}" type="datetimeFigureOut">
              <a:rPr lang="zh-TW" altLang="en-US" smtClean="0"/>
              <a:t>2012/11/9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5A8C7BB-180D-4BB1-909B-945E24CF040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93996-10C9-45B0-B8FC-BC350E11BF19}" type="datetimeFigureOut">
              <a:rPr lang="zh-TW" altLang="en-US" smtClean="0"/>
              <a:t>2012/11/9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8C7BB-180D-4BB1-909B-945E24CF040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93996-10C9-45B0-B8FC-BC350E11BF19}" type="datetimeFigureOut">
              <a:rPr lang="zh-TW" altLang="en-US" smtClean="0"/>
              <a:t>2012/11/9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8C7BB-180D-4BB1-909B-945E24CF040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7993996-10C9-45B0-B8FC-BC350E11BF19}" type="datetimeFigureOut">
              <a:rPr lang="zh-TW" altLang="en-US" smtClean="0"/>
              <a:t>2012/11/9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5A8C7BB-180D-4BB1-909B-945E24CF040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93996-10C9-45B0-B8FC-BC350E11BF19}" type="datetimeFigureOut">
              <a:rPr lang="zh-TW" altLang="en-US" smtClean="0"/>
              <a:t>2012/11/9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8C7BB-180D-4BB1-909B-945E24CF040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7993996-10C9-45B0-B8FC-BC350E11BF19}" type="datetimeFigureOut">
              <a:rPr lang="zh-TW" altLang="en-US" smtClean="0"/>
              <a:t>2012/11/9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5A8C7BB-180D-4BB1-909B-945E24CF040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7993996-10C9-45B0-B8FC-BC350E11BF19}" type="datetimeFigureOut">
              <a:rPr lang="zh-TW" altLang="en-US" smtClean="0"/>
              <a:t>2012/11/9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5A8C7BB-180D-4BB1-909B-945E24CF040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7993996-10C9-45B0-B8FC-BC350E11BF19}" type="datetimeFigureOut">
              <a:rPr lang="zh-TW" altLang="en-US" smtClean="0"/>
              <a:t>2012/11/9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5A8C7BB-180D-4BB1-909B-945E24CF040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691680" y="1340768"/>
            <a:ext cx="6172200" cy="1894362"/>
          </a:xfrm>
          <a:effectLst>
            <a:reflection blurRad="6350" stA="52000" endA="300" endPos="35000" dir="5400000" sy="-100000" algn="bl" rotWithShape="0"/>
          </a:effectLst>
        </p:spPr>
        <p:txBody>
          <a:bodyPr>
            <a:normAutofit/>
          </a:bodyPr>
          <a:lstStyle/>
          <a:p>
            <a:r>
              <a:rPr lang="zh-TW" altLang="en-US" sz="7200" dirty="0">
                <a:solidFill>
                  <a:srgbClr val="00B050"/>
                </a:solidFill>
                <a:latin typeface="華康POP1體W9(P)" pitchFamily="82" charset="-120"/>
                <a:ea typeface="華康POP1體W9(P)" pitchFamily="82" charset="-120"/>
              </a:rPr>
              <a:t>登革熱知</a:t>
            </a:r>
            <a:r>
              <a:rPr lang="zh-TW" altLang="en-US" sz="7200" dirty="0" smtClean="0">
                <a:solidFill>
                  <a:srgbClr val="00B050"/>
                </a:solidFill>
                <a:latin typeface="華康POP1體W9(P)" pitchFamily="82" charset="-120"/>
                <a:ea typeface="華康POP1體W9(P)" pitchFamily="82" charset="-120"/>
              </a:rPr>
              <a:t>多少  </a:t>
            </a:r>
            <a:endParaRPr lang="zh-TW" altLang="en-US" sz="7200" dirty="0">
              <a:solidFill>
                <a:srgbClr val="00B050"/>
              </a:solidFill>
              <a:latin typeface="華康POP1體W9(P)" pitchFamily="82" charset="-120"/>
              <a:ea typeface="華康POP1體W9(P)" pitchFamily="82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 smtClean="0">
                <a:solidFill>
                  <a:srgbClr val="00B0F0"/>
                </a:solidFill>
                <a:latin typeface="華康POP1體W9(P)" pitchFamily="82" charset="-120"/>
                <a:ea typeface="華康POP1體W9(P)" pitchFamily="82" charset="-120"/>
              </a:rPr>
              <a:t>報告人</a:t>
            </a:r>
            <a:r>
              <a:rPr lang="en-US" altLang="zh-TW" sz="3200" dirty="0" smtClean="0">
                <a:solidFill>
                  <a:srgbClr val="00B0F0"/>
                </a:solidFill>
                <a:latin typeface="華康POP1體W9(P)" pitchFamily="82" charset="-120"/>
                <a:ea typeface="華康POP1體W9(P)" pitchFamily="82" charset="-120"/>
              </a:rPr>
              <a:t>:</a:t>
            </a:r>
            <a:r>
              <a:rPr lang="zh-TW" altLang="en-US" sz="3200" dirty="0" smtClean="0">
                <a:solidFill>
                  <a:srgbClr val="00B0F0"/>
                </a:solidFill>
                <a:latin typeface="華康POP1體W9(P)" pitchFamily="82" charset="-120"/>
                <a:ea typeface="華康POP1體W9(P)" pitchFamily="82" charset="-120"/>
              </a:rPr>
              <a:t>王家珣</a:t>
            </a:r>
            <a:endParaRPr lang="zh-TW" altLang="en-US" sz="3200" dirty="0">
              <a:solidFill>
                <a:srgbClr val="00B0F0"/>
              </a:solidFill>
              <a:latin typeface="華康POP1體W9(P)" pitchFamily="82" charset="-120"/>
              <a:ea typeface="華康POP1體W9(P)" pitchFamily="8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07479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dirty="0">
                <a:solidFill>
                  <a:srgbClr val="00B0F0"/>
                </a:solidFill>
                <a:latin typeface="華康POP1體W9(P)" pitchFamily="82" charset="-120"/>
                <a:ea typeface="華康POP1體W9(P)" pitchFamily="82" charset="-120"/>
              </a:rPr>
              <a:t>典型登革熱症狀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Clr>
                <a:srgbClr val="00B050"/>
              </a:buClr>
              <a:buFont typeface="Wingdings" pitchFamily="2" charset="2"/>
              <a:buChar char="Ø"/>
            </a:pPr>
            <a:r>
              <a:rPr lang="zh-TW" altLang="en-US" dirty="0" smtClean="0">
                <a:latin typeface="華康中特圓體" pitchFamily="49" charset="-120"/>
                <a:ea typeface="華康中特圓體" pitchFamily="49" charset="-120"/>
              </a:rPr>
              <a:t>登革熱</a:t>
            </a:r>
            <a:r>
              <a:rPr lang="en-US" altLang="zh-TW" dirty="0" smtClean="0">
                <a:latin typeface="華康中特圓體" pitchFamily="49" charset="-120"/>
                <a:ea typeface="華康中特圓體" pitchFamily="49" charset="-120"/>
              </a:rPr>
              <a:t>(Dengue fever)</a:t>
            </a:r>
            <a:r>
              <a:rPr lang="zh-TW" altLang="en-US" dirty="0" smtClean="0">
                <a:latin typeface="華康中特圓體" pitchFamily="49" charset="-120"/>
                <a:ea typeface="華康中特圓體" pitchFamily="49" charset="-120"/>
              </a:rPr>
              <a:t>是一種經由蚊子媒介傳播登革熱病毒所起的。本省在二次大戰前曾有多次的大規模流行，俗稱斷骨熱或天狗熱，但後因各方的防治有道，使台灣地區不再是登革熱的盛行區，但近年來又再度流行。登革熱好發於熱帶及亞熱帶地區，以其感染症狀及預後的不同，可分為典型登革熱及出血性登革熱，前者為良性可自癒，後者常伴有出血及休克現象。</a:t>
            </a:r>
          </a:p>
          <a:p>
            <a:endParaRPr lang="zh-TW" altLang="en-US" dirty="0" smtClean="0"/>
          </a:p>
          <a:p>
            <a:r>
              <a:rPr lang="en-US" altLang="zh-TW" dirty="0" smtClean="0">
                <a:latin typeface="華康中特圓體" pitchFamily="49" charset="-120"/>
                <a:ea typeface="華康中特圓體" pitchFamily="49" charset="-120"/>
              </a:rPr>
              <a:t>(</a:t>
            </a:r>
            <a:r>
              <a:rPr lang="zh-TW" altLang="en-US" dirty="0">
                <a:latin typeface="華康中特圓體" pitchFamily="49" charset="-120"/>
                <a:ea typeface="華康中特圓體" pitchFamily="49" charset="-120"/>
              </a:rPr>
              <a:t>資料來源</a:t>
            </a:r>
            <a:r>
              <a:rPr lang="en-US" altLang="zh-TW" dirty="0">
                <a:latin typeface="華康中特圓體" pitchFamily="49" charset="-120"/>
                <a:ea typeface="華康中特圓體" pitchFamily="49" charset="-120"/>
              </a:rPr>
              <a:t>:http://tw.knowledge.yahoo.com/question/</a:t>
            </a:r>
            <a:r>
              <a:rPr lang="en-US" altLang="zh-TW" dirty="0" err="1">
                <a:latin typeface="華康中特圓體" pitchFamily="49" charset="-120"/>
                <a:ea typeface="華康中特圓體" pitchFamily="49" charset="-120"/>
              </a:rPr>
              <a:t>question?qid</a:t>
            </a:r>
            <a:r>
              <a:rPr lang="en-US" altLang="zh-TW" dirty="0">
                <a:latin typeface="華康中特圓體" pitchFamily="49" charset="-120"/>
                <a:ea typeface="華康中特圓體" pitchFamily="49" charset="-120"/>
              </a:rPr>
              <a:t>=1004123002133)</a:t>
            </a:r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76858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4000" dirty="0">
                <a:solidFill>
                  <a:srgbClr val="00B0F0"/>
                </a:solidFill>
                <a:latin typeface="華康POP1體W9(P)" pitchFamily="82" charset="-120"/>
                <a:ea typeface="華康POP1體W9(P)" pitchFamily="82" charset="-120"/>
              </a:rPr>
              <a:t>登革熱</a:t>
            </a:r>
            <a:r>
              <a:rPr lang="zh-TW" altLang="en-US" sz="4000" dirty="0" smtClean="0">
                <a:solidFill>
                  <a:srgbClr val="00B0F0"/>
                </a:solidFill>
                <a:latin typeface="華康POP1體W9(P)" pitchFamily="82" charset="-120"/>
                <a:ea typeface="華康POP1體W9(P)" pitchFamily="82" charset="-120"/>
              </a:rPr>
              <a:t>防治</a:t>
            </a:r>
            <a:endParaRPr lang="zh-TW" altLang="en-US" sz="4000" dirty="0">
              <a:solidFill>
                <a:srgbClr val="00B0F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zh-TW" altLang="en-US" dirty="0"/>
              <a:t> </a:t>
            </a:r>
            <a:r>
              <a:rPr lang="zh-TW" altLang="en-US" dirty="0">
                <a:latin typeface="華康中特圓體" pitchFamily="49" charset="-120"/>
                <a:ea typeface="華康中特圓體" pitchFamily="49" charset="-120"/>
              </a:rPr>
              <a:t>怎樣預防</a:t>
            </a:r>
            <a:r>
              <a:rPr lang="en-US" altLang="zh-TW" dirty="0">
                <a:latin typeface="華康中特圓體" pitchFamily="49" charset="-120"/>
                <a:ea typeface="華康中特圓體" pitchFamily="49" charset="-120"/>
              </a:rPr>
              <a:t>『</a:t>
            </a:r>
            <a:r>
              <a:rPr lang="zh-TW" altLang="en-US" dirty="0">
                <a:latin typeface="華康中特圓體" pitchFamily="49" charset="-120"/>
                <a:ea typeface="華康中特圓體" pitchFamily="49" charset="-120"/>
              </a:rPr>
              <a:t>登革熱</a:t>
            </a:r>
            <a:r>
              <a:rPr lang="en-US" altLang="zh-TW" dirty="0">
                <a:latin typeface="華康中特圓體" pitchFamily="49" charset="-120"/>
                <a:ea typeface="華康中特圓體" pitchFamily="49" charset="-120"/>
              </a:rPr>
              <a:t>』? </a:t>
            </a:r>
            <a:r>
              <a:rPr lang="zh-TW" altLang="en-US" dirty="0">
                <a:latin typeface="華康中特圓體" pitchFamily="49" charset="-120"/>
                <a:ea typeface="華康中特圓體" pitchFamily="49" charset="-120"/>
              </a:rPr>
              <a:t>現 時 並 沒 有 一 種 有 效 疫 苗 來 預 防 登 革 熱 。 因 此 ， 最 佳 的 預 防 方 法 是 清 除 家 居 、 學 校 、 工 作 地 點 及 附 近 的 積 水 ， 防 止 蚊 子 滋 生 ， 以 及 避 免 給 蚊 子 叮 </a:t>
            </a:r>
            <a:r>
              <a:rPr lang="zh-TW" altLang="en-US" dirty="0" smtClean="0">
                <a:latin typeface="華康中特圓體" pitchFamily="49" charset="-120"/>
                <a:ea typeface="華康中特圓體" pitchFamily="49" charset="-120"/>
              </a:rPr>
              <a:t>咬。 </a:t>
            </a:r>
          </a:p>
          <a:p>
            <a:pPr>
              <a:buFont typeface="Wingdings" pitchFamily="2" charset="2"/>
              <a:buChar char="Ø"/>
            </a:pPr>
            <a:r>
              <a:rPr lang="zh-TW" altLang="en-US" dirty="0">
                <a:latin typeface="華康中特圓體" pitchFamily="49" charset="-120"/>
                <a:ea typeface="華康中特圓體" pitchFamily="49" charset="-120"/>
              </a:rPr>
              <a:t> 請 即 採 取 以 下 的 防 蚊 措 施</a:t>
            </a:r>
            <a:r>
              <a:rPr lang="en-US" altLang="zh-TW" dirty="0">
                <a:latin typeface="華康中特圓體" pitchFamily="49" charset="-120"/>
                <a:ea typeface="華康中特圓體" pitchFamily="49" charset="-120"/>
              </a:rPr>
              <a:t>﹕ </a:t>
            </a:r>
          </a:p>
          <a:p>
            <a:pPr>
              <a:buFont typeface="Wingdings" pitchFamily="2" charset="2"/>
              <a:buChar char="Ø"/>
            </a:pPr>
            <a:r>
              <a:rPr lang="zh-TW" altLang="en-US" dirty="0">
                <a:latin typeface="華康中特圓體" pitchFamily="49" charset="-120"/>
                <a:ea typeface="華康中特圓體" pitchFamily="49" charset="-120"/>
              </a:rPr>
              <a:t> 每 星 期 最 少 一 次 更 換 盛 載 植 物 的 水 分 ， 切 勿 在 花 盆 底 盆 留 下 積 水</a:t>
            </a:r>
            <a:r>
              <a:rPr lang="en-US" altLang="zh-TW" dirty="0">
                <a:latin typeface="華康中特圓體" pitchFamily="49" charset="-120"/>
                <a:ea typeface="華康中特圓體" pitchFamily="49" charset="-120"/>
              </a:rPr>
              <a:t> </a:t>
            </a:r>
          </a:p>
          <a:p>
            <a:endParaRPr lang="en-US" altLang="zh-TW" dirty="0"/>
          </a:p>
          <a:p>
            <a:endParaRPr lang="zh-TW" altLang="en-US" dirty="0" smtClean="0">
              <a:latin typeface="華康中特圓體" pitchFamily="49" charset="-120"/>
              <a:ea typeface="華康中特圓體" pitchFamily="49" charset="-120"/>
            </a:endParaRPr>
          </a:p>
          <a:p>
            <a:endParaRPr lang="en-US" altLang="zh-TW" dirty="0">
              <a:latin typeface="華康中特圓體" pitchFamily="49" charset="-120"/>
              <a:ea typeface="華康中特圓體" pitchFamily="49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華康中特圓體" pitchFamily="49" charset="-120"/>
                <a:ea typeface="華康中特圓體" pitchFamily="49" charset="-120"/>
              </a:rPr>
              <a:t>　</a:t>
            </a: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53717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67544" y="1700808"/>
            <a:ext cx="7467600" cy="4873752"/>
          </a:xfrm>
        </p:spPr>
        <p:txBody>
          <a:bodyPr>
            <a:normAutofit fontScale="2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zh-TW" altLang="en-US" sz="11200" dirty="0"/>
              <a:t>　</a:t>
            </a:r>
            <a:r>
              <a:rPr lang="zh-TW" altLang="en-US" sz="11200" dirty="0">
                <a:latin typeface="華康中特圓體" pitchFamily="49" charset="-120"/>
                <a:ea typeface="華康中特圓體" pitchFamily="49" charset="-120"/>
              </a:rPr>
              <a:t> </a:t>
            </a:r>
            <a:r>
              <a:rPr lang="zh-TW" altLang="en-US" sz="11200" dirty="0" smtClean="0">
                <a:latin typeface="華康中特圓體" pitchFamily="49" charset="-120"/>
                <a:ea typeface="華康中特圓體" pitchFamily="49" charset="-120"/>
              </a:rPr>
              <a:t>貯 水 器 皿 、 水 井 及 水 箱 要 緊 蓋 好</a:t>
            </a:r>
            <a:r>
              <a:rPr lang="en-US" altLang="zh-TW" sz="11200" dirty="0" smtClean="0">
                <a:latin typeface="華康中特圓體" pitchFamily="49" charset="-120"/>
                <a:ea typeface="華康中特圓體" pitchFamily="49" charset="-120"/>
              </a:rPr>
              <a:t>﹔ </a:t>
            </a:r>
          </a:p>
          <a:p>
            <a:pPr marL="0" indent="0">
              <a:buNone/>
            </a:pPr>
            <a:r>
              <a:rPr lang="zh-TW" altLang="en-US" sz="11200" dirty="0" smtClean="0">
                <a:latin typeface="華康中特圓體" pitchFamily="49" charset="-120"/>
                <a:ea typeface="華康中特圓體" pitchFamily="49" charset="-120"/>
              </a:rPr>
              <a:t>確 保 去 水 管 沒 有 淤 塞</a:t>
            </a:r>
            <a:r>
              <a:rPr lang="en-US" altLang="zh-TW" sz="11200" dirty="0" smtClean="0">
                <a:latin typeface="華康中特圓體" pitchFamily="49" charset="-120"/>
                <a:ea typeface="華康中特圓體" pitchFamily="49" charset="-120"/>
              </a:rPr>
              <a:t>﹔ </a:t>
            </a:r>
          </a:p>
          <a:p>
            <a:pPr>
              <a:buFont typeface="Wingdings" pitchFamily="2" charset="2"/>
              <a:buChar char="Ø"/>
            </a:pPr>
            <a:r>
              <a:rPr lang="zh-TW" altLang="en-US" sz="11200" dirty="0" smtClean="0">
                <a:latin typeface="華康中特圓體" pitchFamily="49" charset="-120"/>
                <a:ea typeface="華康中特圓體" pitchFamily="49" charset="-120"/>
              </a:rPr>
              <a:t> </a:t>
            </a:r>
            <a:r>
              <a:rPr lang="zh-TW" altLang="en-US" sz="11200" dirty="0">
                <a:latin typeface="華康中特圓體" pitchFamily="49" charset="-120"/>
                <a:ea typeface="華康中特圓體" pitchFamily="49" charset="-120"/>
              </a:rPr>
              <a:t>把 所 有 凹 陷 的 地 面 填 平 ， 以 </a:t>
            </a:r>
            <a:r>
              <a:rPr lang="zh-TW" altLang="en-US" sz="11200" dirty="0" smtClean="0">
                <a:latin typeface="華康中特圓體" pitchFamily="49" charset="-120"/>
                <a:ea typeface="華康中特圓體" pitchFamily="49" charset="-120"/>
              </a:rPr>
              <a:t>防       </a:t>
            </a:r>
            <a:r>
              <a:rPr lang="zh-TW" altLang="en-US" sz="11200" b="1" dirty="0" smtClean="0">
                <a:latin typeface="華康中特圓體" pitchFamily="49" charset="-120"/>
                <a:ea typeface="華康中特圓體" pitchFamily="49" charset="-120"/>
              </a:rPr>
              <a:t>積 </a:t>
            </a:r>
            <a:r>
              <a:rPr lang="zh-TW" altLang="en-US" sz="11200" dirty="0" smtClean="0">
                <a:latin typeface="華康中特圓體" pitchFamily="49" charset="-120"/>
                <a:ea typeface="華康中特圓體" pitchFamily="49" charset="-120"/>
              </a:rPr>
              <a:t>水</a:t>
            </a:r>
            <a:r>
              <a:rPr lang="en-US" altLang="zh-TW" sz="11200" dirty="0" smtClean="0">
                <a:latin typeface="華康中特圓體" pitchFamily="49" charset="-120"/>
                <a:ea typeface="華康中特圓體" pitchFamily="49" charset="-120"/>
              </a:rPr>
              <a:t> </a:t>
            </a:r>
            <a:r>
              <a:rPr lang="zh-TW" altLang="en-US" sz="11200" dirty="0" smtClean="0">
                <a:latin typeface="華康中特圓體" pitchFamily="49" charset="-120"/>
                <a:ea typeface="華康中特圓體" pitchFamily="49" charset="-120"/>
              </a:rPr>
              <a:t>。</a:t>
            </a:r>
            <a:endParaRPr lang="zh-TW" altLang="en-US" sz="11200" dirty="0">
              <a:latin typeface="華康中特圓體" pitchFamily="49" charset="-120"/>
              <a:ea typeface="華康中特圓體" pitchFamily="49" charset="-120"/>
            </a:endParaRPr>
          </a:p>
          <a:p>
            <a:pPr>
              <a:buFont typeface="Wingdings" pitchFamily="2" charset="2"/>
              <a:buChar char="Ø"/>
            </a:pPr>
            <a:r>
              <a:rPr lang="zh-TW" altLang="en-US" sz="11200" dirty="0" smtClean="0">
                <a:latin typeface="華康中特圓體" pitchFamily="49" charset="-120"/>
                <a:ea typeface="華康中特圓體" pitchFamily="49" charset="-120"/>
              </a:rPr>
              <a:t>穿長</a:t>
            </a:r>
            <a:r>
              <a:rPr lang="zh-TW" altLang="en-US" sz="11200" dirty="0">
                <a:latin typeface="華康中特圓體" pitchFamily="49" charset="-120"/>
                <a:ea typeface="華康中特圓體" pitchFamily="49" charset="-120"/>
              </a:rPr>
              <a:t>袖</a:t>
            </a:r>
            <a:r>
              <a:rPr lang="zh-TW" altLang="en-US" sz="11200" dirty="0" smtClean="0">
                <a:latin typeface="華康中特圓體" pitchFamily="49" charset="-120"/>
                <a:ea typeface="華康中特圓體" pitchFamily="49" charset="-120"/>
              </a:rPr>
              <a:t>衫及</a:t>
            </a:r>
            <a:r>
              <a:rPr lang="zh-TW" altLang="en-US" sz="11200" dirty="0">
                <a:latin typeface="華康中特圓體" pitchFamily="49" charset="-120"/>
                <a:ea typeface="華康中特圓體" pitchFamily="49" charset="-120"/>
              </a:rPr>
              <a:t>長</a:t>
            </a:r>
            <a:r>
              <a:rPr lang="zh-TW" altLang="en-US" sz="11200" dirty="0" smtClean="0">
                <a:latin typeface="華康中特圓體" pitchFamily="49" charset="-120"/>
                <a:ea typeface="華康中特圓體" pitchFamily="49" charset="-120"/>
              </a:rPr>
              <a:t>褲；</a:t>
            </a:r>
            <a:r>
              <a:rPr lang="zh-TW" altLang="en-US" sz="11200" dirty="0">
                <a:latin typeface="華康中特圓體" pitchFamily="49" charset="-120"/>
                <a:ea typeface="華康中特圓體" pitchFamily="49" charset="-120"/>
              </a:rPr>
              <a:t>用驅蚊劑塗在身體外露部分</a:t>
            </a:r>
            <a:r>
              <a:rPr lang="en-US" altLang="zh-TW" sz="11200" dirty="0">
                <a:latin typeface="華康中特圓體" pitchFamily="49" charset="-120"/>
                <a:ea typeface="華康中特圓體" pitchFamily="49" charset="-120"/>
              </a:rPr>
              <a:t>﹔</a:t>
            </a:r>
            <a:endParaRPr lang="zh-TW" altLang="en-US" sz="11200" dirty="0">
              <a:latin typeface="華康中特圓體" pitchFamily="49" charset="-120"/>
              <a:ea typeface="華康中特圓體" pitchFamily="49" charset="-120"/>
            </a:endParaRPr>
          </a:p>
          <a:p>
            <a:pPr>
              <a:buFont typeface="Wingdings" pitchFamily="2" charset="2"/>
              <a:buChar char="Ø"/>
            </a:pPr>
            <a:r>
              <a:rPr lang="zh-TW" altLang="en-US" sz="11200" dirty="0">
                <a:latin typeface="華康中特圓體" pitchFamily="49" charset="-120"/>
                <a:ea typeface="華康中特圓體" pitchFamily="49" charset="-120"/>
              </a:rPr>
              <a:t>及 當 室 內 無 空 氣 調 節 時 ， 要 用 隔 蚊 簾 或 蚊 帳。 </a:t>
            </a:r>
          </a:p>
          <a:p>
            <a:pPr>
              <a:buFont typeface="Wingdings" pitchFamily="2" charset="2"/>
              <a:buChar char="Ø"/>
            </a:pPr>
            <a:r>
              <a:rPr lang="zh-TW" altLang="en-US" sz="11200" dirty="0">
                <a:latin typeface="華康中特圓體" pitchFamily="49" charset="-120"/>
                <a:ea typeface="華康中特圓體" pitchFamily="49" charset="-120"/>
              </a:rPr>
              <a:t>資料</a:t>
            </a:r>
            <a:r>
              <a:rPr lang="zh-TW" altLang="en-US" sz="11200" dirty="0" smtClean="0">
                <a:latin typeface="華康中特圓體" pitchFamily="49" charset="-120"/>
                <a:ea typeface="華康中特圓體" pitchFamily="49" charset="-120"/>
              </a:rPr>
              <a:t>來源</a:t>
            </a:r>
            <a:r>
              <a:rPr lang="en-US" altLang="zh-TW" sz="11200" dirty="0">
                <a:latin typeface="華康中特圓體" pitchFamily="49" charset="-120"/>
                <a:ea typeface="華康中特圓體" pitchFamily="49" charset="-120"/>
              </a:rPr>
              <a:t>:(http://</a:t>
            </a:r>
            <a:r>
              <a:rPr lang="en-US" altLang="zh-TW" sz="11200" dirty="0" smtClean="0">
                <a:latin typeface="華康中特圓體" pitchFamily="49" charset="-120"/>
                <a:ea typeface="華康中特圓體" pitchFamily="49" charset="-120"/>
              </a:rPr>
              <a:t>tw.knowledge.yahoo.com/question/question?qid=120610060309</a:t>
            </a:r>
            <a:r>
              <a:rPr lang="en-US" altLang="zh-TW" sz="11200" dirty="0">
                <a:latin typeface="華康中特圓體" pitchFamily="49" charset="-120"/>
                <a:ea typeface="華康中特圓體" pitchFamily="49" charset="-120"/>
              </a:rPr>
              <a:t>5)</a:t>
            </a:r>
          </a:p>
          <a:p>
            <a:pPr>
              <a:buFont typeface="Wingdings" pitchFamily="2" charset="2"/>
              <a:buChar char="Ø"/>
            </a:pPr>
            <a:endParaRPr lang="zh-TW" altLang="en-US" sz="11200" dirty="0">
              <a:latin typeface="華康中特圓體" pitchFamily="49" charset="-120"/>
              <a:ea typeface="華康中特圓體" pitchFamily="49" charset="-120"/>
            </a:endParaRPr>
          </a:p>
          <a:p>
            <a:endParaRPr lang="en-US" altLang="zh-TW" sz="12800" dirty="0">
              <a:latin typeface="華康中特圓體" pitchFamily="49" charset="-120"/>
              <a:ea typeface="華康中特圓體" pitchFamily="49" charset="-120"/>
            </a:endParaRPr>
          </a:p>
          <a:p>
            <a:endParaRPr lang="en-US" altLang="zh-TW" sz="3200" dirty="0"/>
          </a:p>
          <a:p>
            <a:r>
              <a:rPr lang="zh-TW" altLang="en-US" sz="3200" dirty="0"/>
              <a:t> </a:t>
            </a:r>
          </a:p>
          <a:p>
            <a:endParaRPr lang="zh-TW" altLang="en-US" sz="3200" dirty="0"/>
          </a:p>
          <a:p>
            <a:endParaRPr lang="zh-TW" altLang="en-US" sz="3200" dirty="0"/>
          </a:p>
          <a:p>
            <a:r>
              <a:rPr lang="zh-TW" altLang="en-US" sz="3200" dirty="0"/>
              <a:t>　</a:t>
            </a:r>
            <a:endParaRPr lang="zh-TW" altLang="en-US" sz="11200" dirty="0"/>
          </a:p>
          <a:p>
            <a:endParaRPr lang="zh-TW" altLang="en-US" sz="11200" dirty="0"/>
          </a:p>
          <a:p>
            <a:endParaRPr lang="zh-TW" altLang="en-US" sz="11200" dirty="0"/>
          </a:p>
          <a:p>
            <a:endParaRPr lang="zh-TW" altLang="en-US" dirty="0"/>
          </a:p>
          <a:p>
            <a:endParaRPr lang="zh-TW" altLang="en-US" dirty="0"/>
          </a:p>
          <a:p>
            <a:endParaRPr lang="en-US" altLang="zh-TW" dirty="0"/>
          </a:p>
          <a:p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253970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華康POP1體W9(P)" pitchFamily="82" charset="-120"/>
                <a:ea typeface="華康POP1體W9(P)" pitchFamily="82" charset="-120"/>
              </a:rPr>
              <a:t>登革熱的病媒蚊</a:t>
            </a:r>
            <a:endParaRPr lang="zh-TW" altLang="en-US" dirty="0">
              <a:latin typeface="華康POP1體W9(P)" pitchFamily="82" charset="-120"/>
              <a:ea typeface="華康POP1體W9(P)" pitchFamily="82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>
                <a:latin typeface="華康中特圓體" pitchFamily="49" charset="-120"/>
                <a:ea typeface="華康中特圓體" pitchFamily="49" charset="-120"/>
              </a:rPr>
              <a:t>在台灣傳播登革熱病毒的蚊子，是埃及斑蚊和白線斑蚊，其六足有黑白相間的銀白色斑紋組成，前者在胸部背板是＜＞白紋，後者在胸部背板為｜白紋。 </a:t>
            </a:r>
          </a:p>
          <a:p>
            <a:r>
              <a:rPr lang="zh-TW" altLang="en-US" dirty="0">
                <a:latin typeface="華康中特圓體" pitchFamily="49" charset="-120"/>
                <a:ea typeface="華康中特圓體" pitchFamily="49" charset="-120"/>
              </a:rPr>
              <a:t>這二種蚊的幼蟲主要孳生於較清潔的積水容器內，如花瓶、水盤、空瓶罐、水缸、水桶、廢輪胎、積水地下室或樹洞、竹筒及植物葉脈積水</a:t>
            </a:r>
            <a:r>
              <a:rPr lang="zh-TW" altLang="en-US" dirty="0" smtClean="0">
                <a:latin typeface="華康中特圓體" pitchFamily="49" charset="-120"/>
                <a:ea typeface="華康中特圓體" pitchFamily="49" charset="-120"/>
              </a:rPr>
              <a:t>處。</a:t>
            </a:r>
            <a:endParaRPr lang="zh-TW" altLang="en-US" dirty="0">
              <a:latin typeface="華康中特圓體" pitchFamily="49" charset="-120"/>
              <a:ea typeface="華康中特圓體" pitchFamily="49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華康中特圓體" pitchFamily="49" charset="-120"/>
                <a:ea typeface="華康中特圓體" pitchFamily="49" charset="-120"/>
              </a:rPr>
              <a:t> </a:t>
            </a:r>
            <a:endParaRPr lang="zh-TW" altLang="en-US" dirty="0">
              <a:latin typeface="華康中特圓體" pitchFamily="49" charset="-120"/>
              <a:ea typeface="華康中特圓體" pitchFamily="49" charset="-120"/>
            </a:endParaRPr>
          </a:p>
          <a:p>
            <a:endParaRPr lang="zh-TW" altLang="en-US" dirty="0"/>
          </a:p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5" y="4015613"/>
            <a:ext cx="3532833" cy="2664296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414883"/>
            <a:ext cx="2719199" cy="2407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103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中庸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61</TotalTime>
  <Words>337</Words>
  <Application>Microsoft Office PowerPoint</Application>
  <PresentationFormat>如螢幕大小 (4:3)</PresentationFormat>
  <Paragraphs>47</Paragraphs>
  <Slides>5</Slides>
  <Notes>3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6" baseType="lpstr">
      <vt:lpstr>壁窗</vt:lpstr>
      <vt:lpstr>登革熱知多少  </vt:lpstr>
      <vt:lpstr>典型登革熱症狀</vt:lpstr>
      <vt:lpstr>登革熱防治</vt:lpstr>
      <vt:lpstr>PowerPoint 簡報</vt:lpstr>
      <vt:lpstr>登革熱的病媒蚊</vt:lpstr>
    </vt:vector>
  </TitlesOfParts>
  <Company>MyPC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登革熱知多少  </dc:title>
  <dc:creator>WinXP</dc:creator>
  <cp:lastModifiedBy>WinXP</cp:lastModifiedBy>
  <cp:revision>7</cp:revision>
  <dcterms:created xsi:type="dcterms:W3CDTF">2012-11-09T00:09:57Z</dcterms:created>
  <dcterms:modified xsi:type="dcterms:W3CDTF">2012-11-09T01:11:29Z</dcterms:modified>
</cp:coreProperties>
</file>