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58" r:id="rId3"/>
    <p:sldId id="259" r:id="rId4"/>
    <p:sldId id="257" r:id="rId5"/>
    <p:sldId id="260" r:id="rId6"/>
    <p:sldId id="261" r:id="rId7"/>
    <p:sldId id="263" r:id="rId8"/>
    <p:sldId id="262" r:id="rId9"/>
    <p:sldId id="264" r:id="rId10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01A5A3E3-97C6-4B6D-93CE-CF049B038CBA}">
          <p14:sldIdLst>
            <p14:sldId id="256"/>
            <p14:sldId id="258"/>
            <p14:sldId id="259"/>
            <p14:sldId id="257"/>
            <p14:sldId id="260"/>
            <p14:sldId id="261"/>
            <p14:sldId id="263"/>
            <p14:sldId id="262"/>
            <p14:sldId id="26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4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1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9FDCD-C817-4B97-8487-B8FA00887C4F}" type="datetimeFigureOut">
              <a:rPr lang="zh-TW" altLang="en-US" smtClean="0"/>
              <a:t>2012/11/9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B3B331-0609-44CF-912F-F9AA62A353E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6646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AA249E9B-138F-44DB-A649-81CC150F7CDB}" type="datetimeFigureOut">
              <a:rPr lang="zh-TW" altLang="en-US" smtClean="0"/>
              <a:t>2012/11/9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8966-55C9-4EEA-98AF-26D80215EAB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9E9B-138F-44DB-A649-81CC150F7CDB}" type="datetimeFigureOut">
              <a:rPr lang="zh-TW" altLang="en-US" smtClean="0"/>
              <a:t>2012/11/9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8966-55C9-4EEA-98AF-26D80215EAB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9E9B-138F-44DB-A649-81CC150F7CDB}" type="datetimeFigureOut">
              <a:rPr lang="zh-TW" altLang="en-US" smtClean="0"/>
              <a:t>2012/11/9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8966-55C9-4EEA-98AF-26D80215EAB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9E9B-138F-44DB-A649-81CC150F7CDB}" type="datetimeFigureOut">
              <a:rPr lang="zh-TW" altLang="en-US" smtClean="0"/>
              <a:t>2012/11/9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8966-55C9-4EEA-98AF-26D80215EAB0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9E9B-138F-44DB-A649-81CC150F7CDB}" type="datetimeFigureOut">
              <a:rPr lang="zh-TW" altLang="en-US" smtClean="0"/>
              <a:t>2012/11/9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8966-55C9-4EEA-98AF-26D80215EAB0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9E9B-138F-44DB-A649-81CC150F7CDB}" type="datetimeFigureOut">
              <a:rPr lang="zh-TW" altLang="en-US" smtClean="0"/>
              <a:t>2012/11/9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8966-55C9-4EEA-98AF-26D80215EAB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9E9B-138F-44DB-A649-81CC150F7CDB}" type="datetimeFigureOut">
              <a:rPr lang="zh-TW" altLang="en-US" smtClean="0"/>
              <a:t>2012/11/9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8966-55C9-4EEA-98AF-26D80215EAB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9E9B-138F-44DB-A649-81CC150F7CDB}" type="datetimeFigureOut">
              <a:rPr lang="zh-TW" altLang="en-US" smtClean="0"/>
              <a:t>2012/11/9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8966-55C9-4EEA-98AF-26D80215EAB0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9E9B-138F-44DB-A649-81CC150F7CDB}" type="datetimeFigureOut">
              <a:rPr lang="zh-TW" altLang="en-US" smtClean="0"/>
              <a:t>2012/11/9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8966-55C9-4EEA-98AF-26D80215EAB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9E9B-138F-44DB-A649-81CC150F7CDB}" type="datetimeFigureOut">
              <a:rPr lang="zh-TW" altLang="en-US" smtClean="0"/>
              <a:t>2012/11/9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8966-55C9-4EEA-98AF-26D80215EAB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49E9B-138F-44DB-A649-81CC150F7CDB}" type="datetimeFigureOut">
              <a:rPr lang="zh-TW" altLang="en-US" smtClean="0"/>
              <a:t>2012/11/9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D68966-55C9-4EEA-98AF-26D80215EAB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AA249E9B-138F-44DB-A649-81CC150F7CDB}" type="datetimeFigureOut">
              <a:rPr lang="zh-TW" altLang="en-US" smtClean="0"/>
              <a:t>2012/11/9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EBD68966-55C9-4EEA-98AF-26D80215EAB0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632848" cy="1398017"/>
          </a:xfrm>
        </p:spPr>
        <p:txBody>
          <a:bodyPr>
            <a:normAutofit/>
          </a:bodyPr>
          <a:lstStyle/>
          <a:p>
            <a:r>
              <a:rPr lang="zh-TW" altLang="en-US" sz="8000" dirty="0" smtClean="0">
                <a:latin typeface="華康幽靈體" pitchFamily="49" charset="-120"/>
                <a:ea typeface="華康幽靈體" pitchFamily="49" charset="-120"/>
              </a:rPr>
              <a:t>登革熱知多少</a:t>
            </a:r>
            <a:r>
              <a:rPr lang="en-US" altLang="zh-TW" sz="8000" dirty="0">
                <a:latin typeface="華康幽靈體" pitchFamily="49" charset="-120"/>
                <a:ea typeface="華康幽靈體" pitchFamily="49" charset="-120"/>
              </a:rPr>
              <a:t>?</a:t>
            </a:r>
            <a:endParaRPr lang="zh-TW" altLang="en-US" sz="8000" dirty="0">
              <a:latin typeface="華康幽靈體" pitchFamily="49" charset="-120"/>
              <a:ea typeface="華康幽靈體" pitchFamily="49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187624" y="1772816"/>
            <a:ext cx="7200800" cy="2448272"/>
          </a:xfrm>
        </p:spPr>
        <p:txBody>
          <a:bodyPr>
            <a:noAutofit/>
          </a:bodyPr>
          <a:lstStyle/>
          <a:p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華康唐風隸" pitchFamily="65" charset="-120"/>
                <a:ea typeface="華康唐風隸" pitchFamily="65" charset="-120"/>
              </a:rPr>
              <a:t>登革熱，是由登革熱病毒所引起的一種傳染病，它是由屬於斑蚊（也稱艾迪斯蚊、伊蚊）的白線斑蚊（</a:t>
            </a:r>
            <a:r>
              <a:rPr lang="en-US" altLang="zh-TW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華康唐風隸" pitchFamily="65" charset="-120"/>
                <a:ea typeface="華康唐風隸" pitchFamily="65" charset="-120"/>
              </a:rPr>
              <a:t>Aedes</a:t>
            </a:r>
            <a:r>
              <a:rPr lang="en-US" altLang="zh-TW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華康唐風隸" pitchFamily="65" charset="-120"/>
                <a:ea typeface="華康唐風隸" pitchFamily="65" charset="-120"/>
              </a:rPr>
              <a:t> </a:t>
            </a:r>
            <a:r>
              <a:rPr lang="en-US" altLang="zh-TW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華康唐風隸" pitchFamily="65" charset="-120"/>
                <a:ea typeface="華康唐風隸" pitchFamily="65" charset="-120"/>
              </a:rPr>
              <a:t>albopictus</a:t>
            </a:r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華康唐風隸" pitchFamily="65" charset="-120"/>
                <a:ea typeface="華康唐風隸" pitchFamily="65" charset="-120"/>
              </a:rPr>
              <a:t>）與埃及斑蚊（</a:t>
            </a:r>
            <a:r>
              <a:rPr lang="en-US" altLang="zh-TW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華康唐風隸" pitchFamily="65" charset="-120"/>
                <a:ea typeface="華康唐風隸" pitchFamily="65" charset="-120"/>
              </a:rPr>
              <a:t>Aedes</a:t>
            </a:r>
            <a:r>
              <a:rPr lang="en-US" altLang="zh-TW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華康唐風隸" pitchFamily="65" charset="-120"/>
                <a:ea typeface="華康唐風隸" pitchFamily="65" charset="-120"/>
              </a:rPr>
              <a:t> </a:t>
            </a:r>
            <a:r>
              <a:rPr lang="en-US" altLang="zh-TW" sz="36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華康唐風隸" pitchFamily="65" charset="-120"/>
                <a:ea typeface="華康唐風隸" pitchFamily="65" charset="-120"/>
              </a:rPr>
              <a:t>aegypti</a:t>
            </a:r>
            <a:r>
              <a:rPr lang="zh-TW" altLang="en-US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華康唐風隸" pitchFamily="65" charset="-120"/>
                <a:ea typeface="華康唐風隸" pitchFamily="65" charset="-120"/>
              </a:rPr>
              <a:t>）</a:t>
            </a:r>
            <a:endParaRPr lang="zh-TW" altLang="en-US" sz="3600" dirty="0">
              <a:solidFill>
                <a:schemeClr val="tx1">
                  <a:lumMod val="75000"/>
                  <a:lumOff val="25000"/>
                </a:schemeClr>
              </a:solidFill>
              <a:latin typeface="華康唐風隸" pitchFamily="65" charset="-120"/>
              <a:ea typeface="華康唐風隸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31438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advTm="5623">
        <p14:flash/>
      </p:transition>
    </mc:Choice>
    <mc:Fallback xmlns="">
      <p:transition spd="slow" advTm="56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字方塊 6"/>
          <p:cNvSpPr txBox="1"/>
          <p:nvPr/>
        </p:nvSpPr>
        <p:spPr>
          <a:xfrm>
            <a:off x="1115616" y="1124744"/>
            <a:ext cx="691276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>
                <a:latin typeface="華康竹風體W4" pitchFamily="65" charset="-120"/>
                <a:ea typeface="華康竹風體W4" pitchFamily="65" charset="-120"/>
              </a:rPr>
              <a:t>一</a:t>
            </a:r>
            <a:r>
              <a:rPr lang="en-US" altLang="zh-TW" sz="2400" dirty="0" smtClean="0">
                <a:latin typeface="華康竹風體W4" pitchFamily="65" charset="-120"/>
                <a:ea typeface="華康竹風體W4" pitchFamily="65" charset="-120"/>
              </a:rPr>
              <a:t>. </a:t>
            </a:r>
            <a:r>
              <a:rPr lang="zh-TW" altLang="en-US" sz="2400" dirty="0" smtClean="0">
                <a:latin typeface="華康竹風體W4" pitchFamily="65" charset="-120"/>
                <a:ea typeface="華康竹風體W4" pitchFamily="65" charset="-120"/>
              </a:rPr>
              <a:t>什 麼 是 登 革 熱 ？ </a:t>
            </a:r>
          </a:p>
          <a:p>
            <a:endParaRPr lang="zh-TW" altLang="en-US" sz="2400" dirty="0" smtClean="0">
              <a:latin typeface="華康竹風體W4" pitchFamily="65" charset="-120"/>
              <a:ea typeface="華康竹風體W4" pitchFamily="65" charset="-120"/>
            </a:endParaRPr>
          </a:p>
          <a:p>
            <a:r>
              <a:rPr lang="zh-TW" altLang="en-US" sz="2400" dirty="0" smtClean="0">
                <a:latin typeface="華康竹風體W4" pitchFamily="65" charset="-120"/>
                <a:ea typeface="華康竹風體W4" pitchFamily="65" charset="-120"/>
              </a:rPr>
              <a:t>　 　 登 革 熱 俗 稱 「 天 狗 熱 」 或 「 斷 骨 熱 」 是 由 登 革 熱 病 毒 引 起 的 急 性 傳 染 病 。 它 的 傳 播 媒 介 是 埃 及 斑 蚊 及 白 線 斑 蚊 。 </a:t>
            </a:r>
          </a:p>
          <a:p>
            <a:endParaRPr lang="zh-TW" altLang="en-US" sz="2400" dirty="0" smtClean="0">
              <a:latin typeface="華康竹風體W4" pitchFamily="65" charset="-120"/>
              <a:ea typeface="華康竹風體W4" pitchFamily="65" charset="-120"/>
            </a:endParaRPr>
          </a:p>
          <a:p>
            <a:r>
              <a:rPr lang="zh-TW" altLang="en-US" sz="2400" dirty="0" smtClean="0">
                <a:latin typeface="華康竹風體W4" pitchFamily="65" charset="-120"/>
                <a:ea typeface="華康竹風體W4" pitchFamily="65" charset="-120"/>
              </a:rPr>
              <a:t>　 　 登 革 病 毒 依 其 抗 原 性 分 為 １ 、 ２ 、 ３ 、 ４ 型 。</a:t>
            </a:r>
            <a:endParaRPr lang="zh-TW" altLang="en-US" sz="2400" dirty="0">
              <a:latin typeface="華康竹風體W4" pitchFamily="65" charset="-120"/>
              <a:ea typeface="華康竹風體W4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 rot="294954">
            <a:off x="1665920" y="4487667"/>
            <a:ext cx="62890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9600" dirty="0" smtClean="0">
                <a:latin typeface="華康中特圓體(P)" pitchFamily="34" charset="-120"/>
                <a:ea typeface="華康中特圓體(P)" pitchFamily="34" charset="-120"/>
              </a:rPr>
              <a:t>Want!?</a:t>
            </a:r>
            <a:endParaRPr lang="zh-TW" altLang="en-US" sz="9600" dirty="0">
              <a:latin typeface="華康中特圓體(P)" pitchFamily="34" charset="-120"/>
              <a:ea typeface="華康中特圓體(P)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7328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909">
        <p:fade/>
      </p:transition>
    </mc:Choice>
    <mc:Fallback xmlns="">
      <p:transition spd="med" advTm="590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4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6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7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15616" y="1181649"/>
            <a:ext cx="70922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latin typeface="華康少女文字W7(P)" pitchFamily="82" charset="-120"/>
                <a:ea typeface="華康少女文字W7(P)" pitchFamily="82" charset="-120"/>
              </a:rPr>
              <a:t>二</a:t>
            </a:r>
            <a:r>
              <a:rPr lang="en-US" altLang="zh-TW" sz="2400" dirty="0" smtClean="0">
                <a:latin typeface="華康少女文字W7(P)" pitchFamily="82" charset="-120"/>
                <a:ea typeface="華康少女文字W7(P)" pitchFamily="82" charset="-120"/>
              </a:rPr>
              <a:t>. </a:t>
            </a:r>
            <a:r>
              <a:rPr lang="zh-TW" altLang="en-US" sz="2400" dirty="0" smtClean="0">
                <a:latin typeface="華康少女文字W7(P)" pitchFamily="82" charset="-120"/>
                <a:ea typeface="華康少女文字W7(P)" pitchFamily="82" charset="-120"/>
              </a:rPr>
              <a:t>登 革 熱 的 傳 染 途 徑 ： </a:t>
            </a:r>
          </a:p>
          <a:p>
            <a:endParaRPr lang="zh-TW" altLang="en-US" sz="2400" dirty="0" smtClean="0">
              <a:latin typeface="華康少女文字W7(P)" pitchFamily="82" charset="-120"/>
              <a:ea typeface="華康少女文字W7(P)" pitchFamily="82" charset="-120"/>
            </a:endParaRPr>
          </a:p>
          <a:p>
            <a:r>
              <a:rPr lang="en-US" altLang="zh-TW" sz="2400" dirty="0" smtClean="0">
                <a:latin typeface="華康少女文字W7(P)" pitchFamily="82" charset="-120"/>
                <a:ea typeface="華康少女文字W7(P)" pitchFamily="82" charset="-120"/>
              </a:rPr>
              <a:t>1.</a:t>
            </a:r>
            <a:r>
              <a:rPr lang="zh-TW" altLang="en-US" sz="2400" dirty="0" smtClean="0">
                <a:latin typeface="華康少女文字W7(P)" pitchFamily="82" charset="-120"/>
                <a:ea typeface="華康少女文字W7(P)" pitchFamily="82" charset="-120"/>
              </a:rPr>
              <a:t>登 革 病 毒 ， 只 能 存 於 人 、 猴 及 病 媒 蚊 體 內 。</a:t>
            </a:r>
          </a:p>
          <a:p>
            <a:r>
              <a:rPr lang="en-US" altLang="zh-TW" sz="2400" dirty="0" smtClean="0">
                <a:latin typeface="華康少女文字W7(P)" pitchFamily="82" charset="-120"/>
                <a:ea typeface="華康少女文字W7(P)" pitchFamily="82" charset="-120"/>
              </a:rPr>
              <a:t>2.</a:t>
            </a:r>
            <a:r>
              <a:rPr lang="zh-TW" altLang="en-US" sz="2400" dirty="0" smtClean="0">
                <a:latin typeface="華康少女文字W7(P)" pitchFamily="82" charset="-120"/>
                <a:ea typeface="華康少女文字W7(P)" pitchFamily="82" charset="-120"/>
              </a:rPr>
              <a:t>登 革 熱 之 病 媒 蚊 為 埃 及 班 蚊 和 白 線 斑 蚊 。</a:t>
            </a:r>
          </a:p>
          <a:p>
            <a:r>
              <a:rPr lang="en-US" altLang="zh-TW" sz="2400" dirty="0" smtClean="0">
                <a:latin typeface="華康少女文字W7(P)" pitchFamily="82" charset="-120"/>
                <a:ea typeface="華康少女文字W7(P)" pitchFamily="82" charset="-120"/>
              </a:rPr>
              <a:t>3.</a:t>
            </a:r>
            <a:r>
              <a:rPr lang="zh-TW" altLang="en-US" sz="2400" dirty="0" smtClean="0">
                <a:latin typeface="華康少女文字W7(P)" pitchFamily="82" charset="-120"/>
                <a:ea typeface="華康少女文字W7(P)" pitchFamily="82" charset="-120"/>
              </a:rPr>
              <a:t>病 毒 必 須 藉 由 病 媒 蚊 叮 呅 才 能 從 人 傳 給 人 。 </a:t>
            </a:r>
          </a:p>
          <a:p>
            <a:r>
              <a:rPr lang="en-US" altLang="zh-TW" sz="2400" dirty="0" smtClean="0">
                <a:latin typeface="華康少女文字W7(P)" pitchFamily="82" charset="-120"/>
                <a:ea typeface="華康少女文字W7(P)" pitchFamily="82" charset="-120"/>
              </a:rPr>
              <a:t>4.</a:t>
            </a:r>
            <a:r>
              <a:rPr lang="zh-TW" altLang="en-US" sz="2400" dirty="0" smtClean="0">
                <a:latin typeface="華康少女文字W7(P)" pitchFamily="82" charset="-120"/>
                <a:ea typeface="華康少女文字W7(P)" pitchFamily="82" charset="-120"/>
              </a:rPr>
              <a:t>病 媒 蚊 叮 咬 登 革 熱 病 患 （ 從 開 始 發 燒 的 前 一 天 直 到 退 燒 都 具 有 傳 染 力 ） </a:t>
            </a:r>
            <a:r>
              <a:rPr lang="en-US" altLang="zh-TW" sz="2400" dirty="0" smtClean="0">
                <a:latin typeface="華康少女文字W7(P)" pitchFamily="82" charset="-120"/>
                <a:ea typeface="華康少女文字W7(P)" pitchFamily="82" charset="-120"/>
              </a:rPr>
              <a:t>8 </a:t>
            </a:r>
            <a:r>
              <a:rPr lang="zh-TW" altLang="en-US" sz="2400" dirty="0" smtClean="0">
                <a:latin typeface="華康少女文字W7(P)" pitchFamily="82" charset="-120"/>
                <a:ea typeface="華康少女文字W7(P)" pitchFamily="82" charset="-120"/>
              </a:rPr>
              <a:t>至 </a:t>
            </a:r>
            <a:r>
              <a:rPr lang="en-US" altLang="zh-TW" sz="2400" dirty="0" smtClean="0">
                <a:latin typeface="華康少女文字W7(P)" pitchFamily="82" charset="-120"/>
                <a:ea typeface="華康少女文字W7(P)" pitchFamily="82" charset="-120"/>
              </a:rPr>
              <a:t>1 5 </a:t>
            </a:r>
            <a:r>
              <a:rPr lang="zh-TW" altLang="en-US" sz="2400" dirty="0" smtClean="0">
                <a:latin typeface="華康少女文字W7(P)" pitchFamily="82" charset="-120"/>
                <a:ea typeface="華康少女文字W7(P)" pitchFamily="82" charset="-120"/>
              </a:rPr>
              <a:t>天 後 ， 則 具 有 終 生 傳 染 病 毒 的 能 力 。 </a:t>
            </a:r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89180579"/>
      </p:ext>
    </p:extLst>
  </p:cSld>
  <p:clrMapOvr>
    <a:masterClrMapping/>
  </p:clrMapOvr>
  <p:transition spd="slow" advTm="8738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 idx="4294967295"/>
          </p:nvPr>
        </p:nvSpPr>
        <p:spPr>
          <a:xfrm>
            <a:off x="4002606" y="4624197"/>
            <a:ext cx="5493296" cy="1080120"/>
          </a:xfrm>
        </p:spPr>
        <p:txBody>
          <a:bodyPr>
            <a:noAutofit/>
          </a:bodyPr>
          <a:lstStyle/>
          <a:p>
            <a:r>
              <a:rPr lang="zh-TW" alt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少女文字W7(P)" pitchFamily="82" charset="-120"/>
                <a:ea typeface="華康少女文字W7(P)" pitchFamily="82" charset="-120"/>
              </a:rPr>
              <a:t>白線斑蚊</a:t>
            </a:r>
            <a:endParaRPr lang="zh-TW" altLang="en-US" sz="5400" dirty="0">
              <a:solidFill>
                <a:schemeClr val="tx1">
                  <a:lumMod val="75000"/>
                  <a:lumOff val="25000"/>
                </a:schemeClr>
              </a:solidFill>
              <a:latin typeface="華康少女文字W7(P)" pitchFamily="82" charset="-120"/>
              <a:ea typeface="華康少女文字W7(P)" pitchFamily="82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188" y="2646026"/>
            <a:ext cx="2988133" cy="2181451"/>
          </a:xfrm>
          <a:prstGeom prst="rect">
            <a:avLst/>
          </a:prstGeom>
          <a:ln w="76200">
            <a:solidFill>
              <a:srgbClr val="FF7C80"/>
            </a:solidFill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0803">
            <a:off x="968478" y="2586742"/>
            <a:ext cx="2441747" cy="2387964"/>
          </a:xfrm>
          <a:prstGeom prst="rect">
            <a:avLst/>
          </a:prstGeom>
          <a:ln w="76200">
            <a:solidFill>
              <a:srgbClr val="FF7C80"/>
            </a:solidFill>
          </a:ln>
        </p:spPr>
      </p:pic>
      <p:sp>
        <p:nvSpPr>
          <p:cNvPr id="7" name="文字方塊 6"/>
          <p:cNvSpPr txBox="1"/>
          <p:nvPr/>
        </p:nvSpPr>
        <p:spPr>
          <a:xfrm>
            <a:off x="911216" y="4979591"/>
            <a:ext cx="34563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5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少女文字W7(P)" pitchFamily="82" charset="-120"/>
                <a:ea typeface="華康少女文字W7(P)" pitchFamily="82" charset="-120"/>
              </a:rPr>
              <a:t>埃及斑蚊</a:t>
            </a:r>
            <a:endParaRPr lang="zh-TW" altLang="en-US" sz="5400" dirty="0">
              <a:solidFill>
                <a:schemeClr val="tx1">
                  <a:lumMod val="75000"/>
                  <a:lumOff val="25000"/>
                </a:schemeClr>
              </a:solidFill>
              <a:latin typeface="華康少女文字W7(P)" pitchFamily="82" charset="-120"/>
              <a:ea typeface="華康少女文字W7(P)" pitchFamily="82" charset="-12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757847" y="1268760"/>
            <a:ext cx="749435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登革熱是蚊子傳染的</a:t>
            </a:r>
            <a:r>
              <a:rPr lang="en-US" altLang="zh-TW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華康中特圓體" pitchFamily="49" charset="-120"/>
                <a:ea typeface="華康中特圓體" pitchFamily="49" charset="-120"/>
              </a:rPr>
              <a:t>~</a:t>
            </a:r>
            <a:endParaRPr lang="en-US" altLang="zh-TW" sz="6000" dirty="0">
              <a:solidFill>
                <a:schemeClr val="tx1">
                  <a:lumMod val="95000"/>
                  <a:lumOff val="5000"/>
                </a:schemeClr>
              </a:solidFill>
              <a:latin typeface="華康中特圓體" pitchFamily="49" charset="-120"/>
              <a:ea typeface="華康中特圓體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51170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9457">
        <p14:shred/>
      </p:transition>
    </mc:Choice>
    <mc:Fallback xmlns="">
      <p:transition spd="slow" advTm="945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31640" y="1268760"/>
            <a:ext cx="666023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華康中特圓體" pitchFamily="49" charset="-120"/>
                <a:ea typeface="華康中特圓體" pitchFamily="49" charset="-120"/>
              </a:rPr>
              <a:t>三</a:t>
            </a:r>
            <a:r>
              <a:rPr lang="en-US" altLang="zh-TW" sz="2800" dirty="0" smtClean="0">
                <a:latin typeface="華康中特圓體" pitchFamily="49" charset="-120"/>
                <a:ea typeface="華康中特圓體" pitchFamily="49" charset="-120"/>
              </a:rPr>
              <a:t>. </a:t>
            </a:r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登 革 熱 的 死 亡 率 ： </a:t>
            </a:r>
          </a:p>
          <a:p>
            <a:r>
              <a:rPr lang="en-US" altLang="zh-TW" sz="2800" dirty="0" smtClean="0">
                <a:latin typeface="華康中特圓體" pitchFamily="49" charset="-120"/>
                <a:ea typeface="華康中特圓體" pitchFamily="49" charset="-120"/>
              </a:rPr>
              <a:t>1.</a:t>
            </a:r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典 型 登 革 熱 ： 小 孩 子 與 老 人 罹 患 率 較 成 年 人 低 ； 致 死 率 低 於 </a:t>
            </a:r>
            <a:r>
              <a:rPr lang="en-US" altLang="zh-TW" sz="2800" dirty="0" smtClean="0">
                <a:latin typeface="華康中特圓體" pitchFamily="49" charset="-120"/>
                <a:ea typeface="華康中特圓體" pitchFamily="49" charset="-120"/>
              </a:rPr>
              <a:t>1 </a:t>
            </a:r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％ 。 </a:t>
            </a:r>
          </a:p>
          <a:p>
            <a:endParaRPr lang="zh-TW" altLang="en-US" sz="2800" dirty="0" smtClean="0">
              <a:latin typeface="華康中特圓體" pitchFamily="49" charset="-120"/>
              <a:ea typeface="華康中特圓體" pitchFamily="49" charset="-120"/>
            </a:endParaRPr>
          </a:p>
          <a:p>
            <a:r>
              <a:rPr lang="en-US" altLang="zh-TW" sz="2800" dirty="0" smtClean="0">
                <a:latin typeface="華康中特圓體" pitchFamily="49" charset="-120"/>
                <a:ea typeface="華康中特圓體" pitchFamily="49" charset="-120"/>
              </a:rPr>
              <a:t>2.</a:t>
            </a:r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出 血 型 登 革 熱 ： 罹 患 率 以 未 滿 一 歲 的 嬰 兒 及 二 至 八 歲 的 小 孩 最 高 ； 若 無 適 當 治 療 ， 死 亡 率 可 達 </a:t>
            </a:r>
            <a:r>
              <a:rPr lang="en-US" altLang="zh-TW" sz="2800" dirty="0" smtClean="0">
                <a:latin typeface="華康中特圓體" pitchFamily="49" charset="-120"/>
                <a:ea typeface="華康中特圓體" pitchFamily="49" charset="-120"/>
              </a:rPr>
              <a:t>15 </a:t>
            </a:r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～ </a:t>
            </a:r>
            <a:r>
              <a:rPr lang="en-US" altLang="zh-TW" sz="2800" dirty="0" smtClean="0">
                <a:latin typeface="華康中特圓體" pitchFamily="49" charset="-120"/>
                <a:ea typeface="華康中特圓體" pitchFamily="49" charset="-120"/>
              </a:rPr>
              <a:t>50 </a:t>
            </a:r>
            <a:r>
              <a:rPr lang="zh-TW" altLang="en-US" sz="2800" dirty="0" smtClean="0">
                <a:latin typeface="華康中特圓體" pitchFamily="49" charset="-120"/>
                <a:ea typeface="華康中特圓體" pitchFamily="49" charset="-120"/>
              </a:rPr>
              <a:t>％ 以 上 。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32050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5380">
        <p14:flythrough/>
      </p:transition>
    </mc:Choice>
    <mc:Fallback xmlns="">
      <p:transition spd="slow" advTm="538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87624" y="1052736"/>
            <a:ext cx="5868144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少女文字W7(P)" pitchFamily="82" charset="-120"/>
                <a:ea typeface="華康少女文字W7(P)" pitchFamily="82" charset="-120"/>
              </a:rPr>
              <a:t>八</a:t>
            </a:r>
            <a:r>
              <a:rPr lang="en-US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少女文字W7(P)" pitchFamily="82" charset="-120"/>
                <a:ea typeface="華康少女文字W7(P)" pitchFamily="82" charset="-120"/>
              </a:rPr>
              <a:t>. </a:t>
            </a:r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少女文字W7(P)" pitchFamily="82" charset="-120"/>
                <a:ea typeface="華康少女文字W7(P)" pitchFamily="82" charset="-120"/>
              </a:rPr>
              <a:t>撲 滅 蚊 子 就 沒 有 登 革 熱 ： </a:t>
            </a:r>
          </a:p>
          <a:p>
            <a:endParaRPr lang="zh-TW" alt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華康少女文字W7(P)" pitchFamily="82" charset="-120"/>
              <a:ea typeface="華康少女文字W7(P)" pitchFamily="82" charset="-120"/>
            </a:endParaRPr>
          </a:p>
          <a:p>
            <a:r>
              <a:rPr lang="en-US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少女文字W7(P)" pitchFamily="82" charset="-120"/>
                <a:ea typeface="華康少女文字W7(P)" pitchFamily="82" charset="-120"/>
              </a:rPr>
              <a:t>1.</a:t>
            </a:r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少女文字W7(P)" pitchFamily="82" charset="-120"/>
                <a:ea typeface="華康少女文字W7(P)" pitchFamily="82" charset="-120"/>
              </a:rPr>
              <a:t>傳 播 登 革 熱 的 病 媒 蚊 是 埃 及 斑 蚊 及 白 線 斑 蚊 。 這 兩 種 蚊 子 都 是 在 白 天 吸 血 ， 吸 血 場 所 大 多 在 屋 內 或 野 外 陰 暗 處 ， 如 樹 林 或 竹 林 內 。 </a:t>
            </a:r>
          </a:p>
          <a:p>
            <a:endParaRPr lang="zh-TW" alt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華康少女文字W7(P)" pitchFamily="82" charset="-120"/>
              <a:ea typeface="華康少女文字W7(P)" pitchFamily="82" charset="-120"/>
            </a:endParaRPr>
          </a:p>
          <a:p>
            <a:r>
              <a:rPr lang="en-US" altLang="zh-TW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少女文字W7(P)" pitchFamily="82" charset="-120"/>
                <a:ea typeface="華康少女文字W7(P)" pitchFamily="82" charset="-120"/>
              </a:rPr>
              <a:t>2.</a:t>
            </a:r>
            <a:r>
              <a:rPr lang="zh-TW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華康少女文字W7(P)" pitchFamily="82" charset="-120"/>
                <a:ea typeface="華康少女文字W7(P)" pitchFamily="82" charset="-120"/>
              </a:rPr>
              <a:t>病 媒 蚊 孳 生 的 場 所 為 家 屋 內 外 或 家 屋 附 近 盛 水 之 各 種 容 器 ， 比 如 水 缸 、 水 甕 、 鐵 桶 、 木 桶 、 塑 膠 桶 、 水 泥 槽 、 廢 輪 胎 、 花 瓶 、 花 盤 、空 罐 、 破 瓶 等 人 工 容 器 。 及 樹 洞 、 竹 洞 、 屋 簷 、 排 水 溝 等 。 </a:t>
            </a:r>
          </a:p>
          <a:p>
            <a:endParaRPr lang="zh-TW" alt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華康少女文字W7(P)" pitchFamily="82" charset="-120"/>
              <a:ea typeface="華康少女文字W7(P)" pitchFamily="82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94085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39">
        <p14:ferris dir="l"/>
      </p:transition>
    </mc:Choice>
    <mc:Fallback xmlns="">
      <p:transition spd="slow" advTm="10439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istrator\My Documents\My Pictures\宋育蕙\untitled1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752"/>
            <a:ext cx="2721298" cy="184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Documents and Settings\Administrator\My Documents\My Pictures\宋育蕙\imagesCA4XWYXX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40968"/>
            <a:ext cx="3297361" cy="247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838031" y="1704550"/>
            <a:ext cx="387798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 smtClean="0">
                <a:latin typeface="華康少女文字W7(P)" pitchFamily="82" charset="-120"/>
                <a:ea typeface="華康少女文字W7(P)" pitchFamily="82" charset="-120"/>
              </a:rPr>
              <a:t>廢輪胎會積水</a:t>
            </a:r>
            <a:endParaRPr lang="zh-TW" altLang="en-US" sz="4800" dirty="0">
              <a:latin typeface="華康少女文字W7(P)" pitchFamily="82" charset="-120"/>
              <a:ea typeface="華康少女文字W7(P)" pitchFamily="82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4860032" y="4286519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800" dirty="0" smtClean="0">
                <a:latin typeface="華康少女文字W7(P)" pitchFamily="82" charset="-120"/>
                <a:ea typeface="華康少女文字W7(P)" pitchFamily="82" charset="-120"/>
              </a:rPr>
              <a:t>水甕會積水</a:t>
            </a:r>
            <a:endParaRPr lang="zh-TW" altLang="en-US" sz="4800" dirty="0">
              <a:latin typeface="華康少女文字W7(P)" pitchFamily="82" charset="-120"/>
              <a:ea typeface="華康少女文字W7(P)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36202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6696">
        <p14:conveyor dir="l"/>
      </p:transition>
    </mc:Choice>
    <mc:Fallback xmlns="">
      <p:transition spd="slow" advTm="66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87624" y="1412776"/>
            <a:ext cx="62646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>
                <a:latin typeface="華康少女文字W7(P)" pitchFamily="82" charset="-120"/>
                <a:ea typeface="華康少女文字W7(P)" pitchFamily="82" charset="-120"/>
              </a:rPr>
              <a:t>3.</a:t>
            </a:r>
            <a:r>
              <a:rPr lang="zh-TW" altLang="en-US" sz="2000" dirty="0" smtClean="0">
                <a:latin typeface="華康少女文字W7(P)" pitchFamily="82" charset="-120"/>
                <a:ea typeface="華康少女文字W7(P)" pitchFamily="82" charset="-120"/>
              </a:rPr>
              <a:t>清 除 孳 生 源 為 將 上 述 病 媒 蚊 的 孳 生 場 所 清 除 乾 淨 ， 不 需 要 的 容 器 去 掉 ， 必 須 盛 水 的 容 器 比 如 花 瓶 、 水 缸 等 ， 至 少 每 週 要 倒 棄 一 次 ， 以便 清 洗 。 清 洗 時 必 須 用 刷 子 將 內 壁 用 力 刷 洗 ， 才 能 將 病 媒 蚊 的 卵 洗 淨 。 </a:t>
            </a:r>
          </a:p>
          <a:p>
            <a:endParaRPr lang="zh-TW" altLang="en-US" sz="2000" dirty="0" smtClean="0">
              <a:latin typeface="華康少女文字W7(P)" pitchFamily="82" charset="-120"/>
              <a:ea typeface="華康少女文字W7(P)" pitchFamily="82" charset="-120"/>
            </a:endParaRPr>
          </a:p>
          <a:p>
            <a:r>
              <a:rPr lang="en-US" altLang="zh-TW" sz="2000" dirty="0" smtClean="0">
                <a:latin typeface="華康少女文字W7(P)" pitchFamily="82" charset="-120"/>
                <a:ea typeface="華康少女文字W7(P)" pitchFamily="82" charset="-120"/>
              </a:rPr>
              <a:t>4.</a:t>
            </a:r>
            <a:r>
              <a:rPr lang="zh-TW" altLang="en-US" sz="2000" dirty="0" smtClean="0">
                <a:latin typeface="華康少女文字W7(P)" pitchFamily="82" charset="-120"/>
                <a:ea typeface="華康少女文字W7(P)" pitchFamily="82" charset="-120"/>
              </a:rPr>
              <a:t>室 內 外 容 易 積 水 地 方 都 是 蚊 子 孳 生 的 場 所 ， 應 徹 底 清 除 ， 並 保 持 乾 燥 ， 室 內 外 勿 堆 積 雜 物 ， 以 免 蚊 子 藏 匿 。 </a:t>
            </a:r>
            <a:endParaRPr lang="zh-TW" altLang="en-US" sz="2000" dirty="0">
              <a:latin typeface="華康少女文字W7(P)" pitchFamily="82" charset="-120"/>
              <a:ea typeface="華康少女文字W7(P)" pitchFamily="82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0837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17">
        <p14:prism isContent="1"/>
      </p:transition>
    </mc:Choice>
    <mc:Fallback xmlns="">
      <p:transition spd="slow" advTm="471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411760" y="2255385"/>
            <a:ext cx="55853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dirty="0" smtClean="0">
                <a:latin typeface="華康唐風隸" pitchFamily="65" charset="-120"/>
                <a:ea typeface="華康唐風隸" pitchFamily="65" charset="-120"/>
              </a:rPr>
              <a:t>http://www.wcjs.tcc.edu.tw/bio/textbook/ch01/supply1-1-11.htm</a:t>
            </a:r>
            <a:endParaRPr lang="zh-TW" altLang="en-US" sz="4000" dirty="0">
              <a:latin typeface="華康唐風隸" pitchFamily="65" charset="-120"/>
              <a:ea typeface="華康唐風隸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475656" y="1484784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華康唐風隸" pitchFamily="65" charset="-120"/>
                <a:ea typeface="華康唐風隸" pitchFamily="65" charset="-120"/>
              </a:rPr>
              <a:t>以上來源</a:t>
            </a:r>
            <a:r>
              <a:rPr lang="en-US" altLang="zh-TW" sz="3600" dirty="0" smtClean="0">
                <a:latin typeface="華康唐風隸" pitchFamily="65" charset="-120"/>
                <a:ea typeface="華康唐風隸" pitchFamily="65" charset="-120"/>
              </a:rPr>
              <a:t>:</a:t>
            </a:r>
            <a:endParaRPr lang="zh-TW" altLang="en-US" sz="3600" dirty="0">
              <a:latin typeface="華康唐風隸" pitchFamily="65" charset="-120"/>
              <a:ea typeface="華康唐風隸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5796136" y="5373216"/>
            <a:ext cx="2463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>
                <a:latin typeface="華康竹風體W4" pitchFamily="65" charset="-120"/>
                <a:ea typeface="華康竹風體W4" pitchFamily="65" charset="-120"/>
              </a:rPr>
              <a:t>六年忠班宋育蕙制</a:t>
            </a:r>
            <a:endParaRPr lang="zh-TW" altLang="en-US" dirty="0">
              <a:latin typeface="華康竹風體W4" pitchFamily="65" charset="-120"/>
              <a:ea typeface="華康竹風體W4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08406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Tm="3078">
        <p14:vortex dir="r"/>
      </p:transition>
    </mc:Choice>
    <mc:Fallback xmlns="">
      <p:transition spd="slow" advTm="307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時裝">
  <a:themeElements>
    <a:clrScheme name="時裝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黑領帶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地鐵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71</TotalTime>
  <Words>604</Words>
  <Application>Microsoft Office PowerPoint</Application>
  <PresentationFormat>如螢幕大小 (4:3)</PresentationFormat>
  <Paragraphs>34</Paragraphs>
  <Slides>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9</vt:i4>
      </vt:variant>
    </vt:vector>
  </HeadingPairs>
  <TitlesOfParts>
    <vt:vector size="10" baseType="lpstr">
      <vt:lpstr>時裝</vt:lpstr>
      <vt:lpstr>登革熱知多少?</vt:lpstr>
      <vt:lpstr>PowerPoint 簡報</vt:lpstr>
      <vt:lpstr>PowerPoint 簡報</vt:lpstr>
      <vt:lpstr>白線斑蚊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MyPC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登革熱知多少?</dc:title>
  <dc:creator>WinXP</dc:creator>
  <cp:lastModifiedBy>WinXP</cp:lastModifiedBy>
  <cp:revision>8</cp:revision>
  <dcterms:created xsi:type="dcterms:W3CDTF">2012-11-09T00:14:53Z</dcterms:created>
  <dcterms:modified xsi:type="dcterms:W3CDTF">2012-11-09T01:29:52Z</dcterms:modified>
</cp:coreProperties>
</file>