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0520-7855-4535-BEEB-B485FDB5BFD8}" type="datetimeFigureOut">
              <a:rPr lang="zh-TW" altLang="en-US" smtClean="0"/>
              <a:t>2017/9/29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DA049-85AE-4E42-8345-F2BCF97DB5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9442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0520-7855-4535-BEEB-B485FDB5BFD8}" type="datetimeFigureOut">
              <a:rPr lang="zh-TW" altLang="en-US" smtClean="0"/>
              <a:t>2017/9/29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DA049-85AE-4E42-8345-F2BCF97DB5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5791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0520-7855-4535-BEEB-B485FDB5BFD8}" type="datetimeFigureOut">
              <a:rPr lang="zh-TW" altLang="en-US" smtClean="0"/>
              <a:t>2017/9/29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DA049-85AE-4E42-8345-F2BCF97DB5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7212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0520-7855-4535-BEEB-B485FDB5BFD8}" type="datetimeFigureOut">
              <a:rPr lang="zh-TW" altLang="en-US" smtClean="0"/>
              <a:t>2017/9/29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DA049-85AE-4E42-8345-F2BCF97DB5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2252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0520-7855-4535-BEEB-B485FDB5BFD8}" type="datetimeFigureOut">
              <a:rPr lang="zh-TW" altLang="en-US" smtClean="0"/>
              <a:t>2017/9/29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DA049-85AE-4E42-8345-F2BCF97DB5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9245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0520-7855-4535-BEEB-B485FDB5BFD8}" type="datetimeFigureOut">
              <a:rPr lang="zh-TW" altLang="en-US" smtClean="0"/>
              <a:t>2017/9/29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DA049-85AE-4E42-8345-F2BCF97DB5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5390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0520-7855-4535-BEEB-B485FDB5BFD8}" type="datetimeFigureOut">
              <a:rPr lang="zh-TW" altLang="en-US" smtClean="0"/>
              <a:t>2017/9/29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DA049-85AE-4E42-8345-F2BCF97DB5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4272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0520-7855-4535-BEEB-B485FDB5BFD8}" type="datetimeFigureOut">
              <a:rPr lang="zh-TW" altLang="en-US" smtClean="0"/>
              <a:t>2017/9/29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DA049-85AE-4E42-8345-F2BCF97DB5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0227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0520-7855-4535-BEEB-B485FDB5BFD8}" type="datetimeFigureOut">
              <a:rPr lang="zh-TW" altLang="en-US" smtClean="0"/>
              <a:t>2017/9/29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DA049-85AE-4E42-8345-F2BCF97DB5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3943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0520-7855-4535-BEEB-B485FDB5BFD8}" type="datetimeFigureOut">
              <a:rPr lang="zh-TW" altLang="en-US" smtClean="0"/>
              <a:t>2017/9/29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DA049-85AE-4E42-8345-F2BCF97DB5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9843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0520-7855-4535-BEEB-B485FDB5BFD8}" type="datetimeFigureOut">
              <a:rPr lang="zh-TW" altLang="en-US" smtClean="0"/>
              <a:t>2017/9/29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DA049-85AE-4E42-8345-F2BCF97DB5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834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D0520-7855-4535-BEEB-B485FDB5BFD8}" type="datetimeFigureOut">
              <a:rPr lang="zh-TW" altLang="en-US" smtClean="0"/>
              <a:t>2017/9/29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DA049-85AE-4E42-8345-F2BCF97DB5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2136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zh.wikipedia.org/wiki/%E6%A1%83%E5%9C%92%E6%8D%B7%E9%81%8B#cite_note-.E8.87.BA.E5.8C.97.E6.8D.B7.E9.81.8B.E9.80.9A.E8.BB.8A.E6.99.82.E9.96.93-17" TargetMode="External"/><Relationship Id="rId13" Type="http://schemas.openxmlformats.org/officeDocument/2006/relationships/hyperlink" Target="https://zh.wikipedia.org/wiki/%E6%96%B0%E5%8C%97%E5%B8%82" TargetMode="External"/><Relationship Id="rId18" Type="http://schemas.openxmlformats.org/officeDocument/2006/relationships/hyperlink" Target="https://zh.wikipedia.org/wiki/%E6%A1%83%E5%9C%92%E5%B8%82%E6%94%BF%E5%BA%9C%E6%8D%B7%E9%81%8B%E5%B7%A5%E7%A8%8B%E8%99%95" TargetMode="External"/><Relationship Id="rId3" Type="http://schemas.openxmlformats.org/officeDocument/2006/relationships/hyperlink" Target="https://zh.wikipedia.org/wiki/%E4%B8%AD%E8%8F%AF%E6%B0%91%E5%9C%8B" TargetMode="External"/><Relationship Id="rId21" Type="http://schemas.openxmlformats.org/officeDocument/2006/relationships/hyperlink" Target="https://zh.wikipedia.org/wiki/%E6%A1%83%E5%9C%92%E5%B8%82%E6%94%BF%E5%BA%9C" TargetMode="External"/><Relationship Id="rId7" Type="http://schemas.openxmlformats.org/officeDocument/2006/relationships/hyperlink" Target="https://zh.wikipedia.org/wiki/%E6%A1%83%E5%9C%92%E6%8D%B7%E9%81%8B#cite_note-.E5.8B.95.E5.B7.A5.E6.97.A5.E6.9C.9F.E4.B9.8B.E6.8F.90.E7.A4.BA-16" TargetMode="External"/><Relationship Id="rId12" Type="http://schemas.openxmlformats.org/officeDocument/2006/relationships/hyperlink" Target="https://zh.wikipedia.org/wiki/%E8%87%BA%E5%8C%97%E5%B8%82" TargetMode="External"/><Relationship Id="rId17" Type="http://schemas.openxmlformats.org/officeDocument/2006/relationships/hyperlink" Target="https://zh.wikipedia.org/wiki/%E8%87%BA%E5%8C%97%E5%B8%82%E6%94%BF%E5%BA%9C%E6%8D%B7%E9%81%8B%E5%B7%A5%E7%A8%8B%E5%B1%80" TargetMode="External"/><Relationship Id="rId25" Type="http://schemas.openxmlformats.org/officeDocument/2006/relationships/hyperlink" Target="https://zh.wikipedia.org/wiki/%E6%A1%83%E5%9C%92%E6%8D%B7%E9%81%8B#cite_note-.E9.80.9A.E8.BB.8A.E7.87.9F.E9.81.8B.E8.A8.88.E7.95.AB-12" TargetMode="External"/><Relationship Id="rId2" Type="http://schemas.openxmlformats.org/officeDocument/2006/relationships/hyperlink" Target="https://zh.wikipedia.org/wiki/%E6%A1%83%E5%9C%92%E6%8D%B7%E9%81%8B#cite_note-.E8.8B.B1.E8.AA.9E.E5.90.8D.E7.A8.B1.E4.BE.86.E6.BA.90-1" TargetMode="External"/><Relationship Id="rId16" Type="http://schemas.openxmlformats.org/officeDocument/2006/relationships/hyperlink" Target="https://zh.wikipedia.org/wiki/%E4%BA%A4%E9%80%9A%E9%83%A8%E9%AB%98%E9%80%9F%E9%90%B5%E8%B7%AF%E5%B7%A5%E7%A8%8B%E5%B1%80" TargetMode="External"/><Relationship Id="rId20" Type="http://schemas.openxmlformats.org/officeDocument/2006/relationships/hyperlink" Target="https://zh.wikipedia.org/wiki/%E6%96%B0%E5%8C%97%E5%B8%82%E6%94%BF%E5%BA%9C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zh.wikipedia.org/wiki/%E8%87%BA%E7%81%A3%E6%A1%83%E5%9C%92%E5%9C%8B%E9%9A%9B%E6%A9%9F%E5%A0%B4" TargetMode="External"/><Relationship Id="rId11" Type="http://schemas.openxmlformats.org/officeDocument/2006/relationships/hyperlink" Target="https://zh.wikipedia.org/wiki/%E8%87%BA%E5%8C%97%E9%83%BD%E6%9C%83%E5%8D%80" TargetMode="External"/><Relationship Id="rId24" Type="http://schemas.openxmlformats.org/officeDocument/2006/relationships/hyperlink" Target="https://zh.wikipedia.org/wiki/%E6%A1%83%E5%9C%92%E6%8D%B7%E9%81%8B#cite_note-.E6.A9.9F.E5.A0.B4.E6.8D.B7.E9.81.8B.E5.85.AD.E5.BA.A6.E5.BB.B6.E5.AE.95-19" TargetMode="External"/><Relationship Id="rId5" Type="http://schemas.openxmlformats.org/officeDocument/2006/relationships/hyperlink" Target="https://zh.wikipedia.org/wiki/%E9%AB%98%E9%9B%84%E6%8D%B7%E9%81%8B" TargetMode="External"/><Relationship Id="rId15" Type="http://schemas.openxmlformats.org/officeDocument/2006/relationships/hyperlink" Target="https://zh.wikipedia.org/wiki/%E6%A1%83%E5%9C%92%E6%8D%B7%E9%81%8B#cite_note-.E4.B8.B2.E8.81.AF.E5.8C.97.E5.8C.97.E6.A1.83-2" TargetMode="External"/><Relationship Id="rId23" Type="http://schemas.openxmlformats.org/officeDocument/2006/relationships/hyperlink" Target="https://zh.wikipedia.org/wiki/%E6%A1%83%E5%9C%92%E5%9C%8B%E9%9A%9B%E6%A9%9F%E5%A0%B4%E6%8D%B7%E9%81%8B" TargetMode="External"/><Relationship Id="rId10" Type="http://schemas.openxmlformats.org/officeDocument/2006/relationships/hyperlink" Target="https://zh.wikipedia.org/wiki/%E6%A1%83%E5%9C%92%E9%83%BD%E6%9C%83%E5%8D%80" TargetMode="External"/><Relationship Id="rId19" Type="http://schemas.openxmlformats.org/officeDocument/2006/relationships/hyperlink" Target="https://zh.wikipedia.org/wiki/%E8%87%BA%E5%8C%97%E5%B8%82%E6%94%BF%E5%BA%9C" TargetMode="External"/><Relationship Id="rId4" Type="http://schemas.openxmlformats.org/officeDocument/2006/relationships/hyperlink" Target="https://zh.wikipedia.org/wiki/%E8%87%BA%E5%8C%97%E6%8D%B7%E9%81%8B" TargetMode="External"/><Relationship Id="rId9" Type="http://schemas.openxmlformats.org/officeDocument/2006/relationships/hyperlink" Target="https://zh.wikipedia.org/wiki/%E6%A1%83%E5%9C%92%E6%8D%B7%E9%81%8B#cite_note-.E9.AB.98.E9.9B.84.E6.8D.B7.E9.81.8B.E9.80.9A.E8.BB.8A.E6.99.82.E9.96.93-18" TargetMode="External"/><Relationship Id="rId14" Type="http://schemas.openxmlformats.org/officeDocument/2006/relationships/hyperlink" Target="https://zh.wikipedia.org/wiki/%E6%A1%83%E5%9C%92%E5%B8%82" TargetMode="External"/><Relationship Id="rId22" Type="http://schemas.openxmlformats.org/officeDocument/2006/relationships/hyperlink" Target="https://zh.wikipedia.org/wiki/%E6%A1%83%E5%9C%92%E5%A4%A7%E7%9C%BE%E6%8D%B7%E9%81%8B%E8%82%A1%E4%BB%BD%E6%9C%89%E9%99%90%E5%85%AC%E5%8F%B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6%A1%83%E5%9C%92%E5%9C%8B%E9%9A%9B%E6%A9%9F%E5%A0%B4" TargetMode="External"/><Relationship Id="rId7" Type="http://schemas.openxmlformats.org/officeDocument/2006/relationships/hyperlink" Target="https://zh.wikipedia.org/wiki/%E6%A1%83%E5%9C%92%E5%9C%8B%E9%9A%9B%E6%A9%9F%E5%A0%B4%E6%8D%B7%E9%81%8B#cite_note-7" TargetMode="External"/><Relationship Id="rId2" Type="http://schemas.openxmlformats.org/officeDocument/2006/relationships/hyperlink" Target="https://zh.wikipedia.org/wiki/%E6%A9%9F%E5%A0%B4%E8%81%AF%E7%B5%A1%E8%BB%8C%E9%81%93%E7%B3%BB%E7%B5%B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zh.wikipedia.org/wiki/%E7%84%A1%E7%B7%9A%E5%85%85%E9%9B%BB" TargetMode="External"/><Relationship Id="rId5" Type="http://schemas.openxmlformats.org/officeDocument/2006/relationships/hyperlink" Target="https://zh.wikipedia.org/wiki/Wi-Fi" TargetMode="External"/><Relationship Id="rId4" Type="http://schemas.openxmlformats.org/officeDocument/2006/relationships/hyperlink" Target="https://zh.wikipedia.org/wiki/%E5%9F%8E%E5%B8%82%E8%BB%8C%E9%81%93%E4%BA%A4%E9%80%9A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6%A1%83%E5%9C%92%E6%8D%B7%E9%81%8B#cite_note-1990.E5.B9.B4.E9.80.B2.E8.A1.8C.E4.B9.8B.E5.8F.AF.E8.A1.8C.E6.80.A7.E7.A0.94.E7.A9.B6-20" TargetMode="External"/><Relationship Id="rId2" Type="http://schemas.openxmlformats.org/officeDocument/2006/relationships/hyperlink" Target="https://zh.wikipedia.org/wiki/%E4%BA%A4%E9%80%9A%E9%83%A8%E9%81%8B%E8%BC%B8%E7%A0%94%E7%A9%B6%E6%89%80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zh.wikipedia.org/wiki/%E4%B8%AD%E9%81%8B%E9%87%8F" TargetMode="External"/><Relationship Id="rId5" Type="http://schemas.openxmlformats.org/officeDocument/2006/relationships/hyperlink" Target="https://zh.wikipedia.org/wiki/%E6%A1%83%E5%9C%92%E6%8D%B7%E9%81%8B#cite_note-.E8.87.BA.E5.8C.97.E6.8D.B7.E9.81.8B.E5.A0.B1.E5.B0.8E.E7.AC.AC261.E6.9C.9F-21" TargetMode="External"/><Relationship Id="rId4" Type="http://schemas.openxmlformats.org/officeDocument/2006/relationships/hyperlink" Target="https://zh.wikipedia.org/wiki/%E5%8F%B0%E4%B8%80%E7%B7%9A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Dxoh9mafVZQ" TargetMode="External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www.tymetro.com.tw/cht/index.php?code=list&amp;ids=26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tymetro.com.tw/cht/index.php?code=list&amp;ids=13" TargetMode="External"/><Relationship Id="rId5" Type="http://schemas.openxmlformats.org/officeDocument/2006/relationships/hyperlink" Target="https://zh.wikipedia.org/wiki/%E6%A1%83%E5%9C%92%E6%8D%B7%E9%81%8B%E5%85%AC%E5%8F%B8" TargetMode="Externa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桃園捷運</a:t>
            </a:r>
            <a:endParaRPr lang="zh-TW" altLang="en-US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 smtClean="0"/>
              <a:t>「</a:t>
            </a:r>
            <a:endParaRPr lang="zh-TW" altLang="en-US" dirty="0"/>
          </a:p>
        </p:txBody>
      </p:sp>
      <p:pic>
        <p:nvPicPr>
          <p:cNvPr id="2052" name="Picture 4" descr="「桃園捷運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8010" r="974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825" y="4032865"/>
            <a:ext cx="3686175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「桃園捷運」的圖片搜尋結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827" y="2705899"/>
            <a:ext cx="819998" cy="63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032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/>
            </a:r>
            <a:br>
              <a:rPr lang="zh-TW" altLang="en-US" dirty="0"/>
            </a:b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695796" y="1629296"/>
            <a:ext cx="9110749" cy="4813068"/>
          </a:xfrm>
        </p:spPr>
        <p:txBody>
          <a:bodyPr>
            <a:normAutofit/>
          </a:bodyPr>
          <a:lstStyle/>
          <a:p>
            <a:r>
              <a:rPr lang="zh-TW" altLang="en-US" b="1" dirty="0"/>
              <a:t>桃園都會區大眾捷運系統</a:t>
            </a:r>
            <a:r>
              <a:rPr lang="zh-TW" altLang="en-US" dirty="0"/>
              <a:t>（英語：</a:t>
            </a:r>
            <a:r>
              <a:rPr lang="en-US" altLang="zh-TW" dirty="0"/>
              <a:t>Taoyuan Mass Rapid Transit System</a:t>
            </a:r>
            <a:r>
              <a:rPr lang="en-US" altLang="zh-TW" baseline="30000" dirty="0">
                <a:hlinkClick r:id="rId2"/>
              </a:rPr>
              <a:t>[1]</a:t>
            </a:r>
            <a:r>
              <a:rPr lang="zh-TW" altLang="en-US" dirty="0"/>
              <a:t>），簡稱</a:t>
            </a:r>
            <a:r>
              <a:rPr lang="zh-TW" altLang="en-US" b="1" dirty="0"/>
              <a:t>桃園捷運</a:t>
            </a:r>
            <a:r>
              <a:rPr lang="zh-TW" altLang="en-US" dirty="0"/>
              <a:t>、</a:t>
            </a:r>
            <a:r>
              <a:rPr lang="zh-TW" altLang="en-US" b="1" dirty="0"/>
              <a:t>桃捷</a:t>
            </a:r>
            <a:r>
              <a:rPr lang="zh-TW" altLang="en-US" dirty="0"/>
              <a:t>，為</a:t>
            </a:r>
            <a:r>
              <a:rPr lang="zh-TW" altLang="en-US" dirty="0">
                <a:hlinkClick r:id="rId3" tooltip="中華民國"/>
              </a:rPr>
              <a:t>中華民國</a:t>
            </a:r>
            <a:r>
              <a:rPr lang="zh-TW" altLang="en-US" dirty="0"/>
              <a:t>繼</a:t>
            </a:r>
            <a:r>
              <a:rPr lang="zh-TW" altLang="en-US" dirty="0">
                <a:hlinkClick r:id="rId4" tooltip="臺北捷運"/>
              </a:rPr>
              <a:t>臺北捷運</a:t>
            </a:r>
            <a:r>
              <a:rPr lang="zh-TW" altLang="en-US" dirty="0"/>
              <a:t>、</a:t>
            </a:r>
            <a:r>
              <a:rPr lang="zh-TW" altLang="en-US" dirty="0">
                <a:hlinkClick r:id="rId5" tooltip="高雄捷運"/>
              </a:rPr>
              <a:t>高雄捷運</a:t>
            </a:r>
            <a:r>
              <a:rPr lang="zh-TW" altLang="en-US" dirty="0"/>
              <a:t>後第三座投入營運的大眾捷運系統及</a:t>
            </a:r>
            <a:r>
              <a:rPr lang="zh-TW" altLang="en-US" dirty="0">
                <a:hlinkClick r:id="rId6" tooltip="臺灣桃園國際機場"/>
              </a:rPr>
              <a:t>臺灣桃園國際機場</a:t>
            </a:r>
            <a:r>
              <a:rPr lang="zh-TW" altLang="en-US" dirty="0"/>
              <a:t>機場聯絡軌道系統</a:t>
            </a:r>
            <a:r>
              <a:rPr lang="en-US" altLang="zh-TW" baseline="30000" dirty="0">
                <a:hlinkClick r:id="rId7"/>
              </a:rPr>
              <a:t>[10]</a:t>
            </a:r>
            <a:r>
              <a:rPr lang="en-US" altLang="zh-TW" baseline="30000" dirty="0">
                <a:hlinkClick r:id="rId8"/>
              </a:rPr>
              <a:t>[11]</a:t>
            </a:r>
            <a:r>
              <a:rPr lang="en-US" altLang="zh-TW" baseline="30000" dirty="0">
                <a:hlinkClick r:id="rId9"/>
              </a:rPr>
              <a:t>[12]</a:t>
            </a:r>
            <a:r>
              <a:rPr lang="zh-TW" altLang="en-US" dirty="0"/>
              <a:t>，服務廣及</a:t>
            </a:r>
            <a:r>
              <a:rPr lang="zh-TW" altLang="en-US" dirty="0">
                <a:hlinkClick r:id="rId10" tooltip="桃園都會區"/>
              </a:rPr>
              <a:t>桃園都會區</a:t>
            </a:r>
            <a:r>
              <a:rPr lang="zh-TW" altLang="en-US" dirty="0"/>
              <a:t>、</a:t>
            </a:r>
            <a:r>
              <a:rPr lang="zh-TW" altLang="en-US" dirty="0">
                <a:hlinkClick r:id="rId11" tooltip="臺北都會區"/>
              </a:rPr>
              <a:t>臺北都會區</a:t>
            </a:r>
            <a:r>
              <a:rPr lang="zh-TW" altLang="en-US" dirty="0"/>
              <a:t>，並橫跨</a:t>
            </a:r>
            <a:r>
              <a:rPr lang="zh-TW" altLang="en-US" dirty="0">
                <a:hlinkClick r:id="rId12" tooltip="臺北市"/>
              </a:rPr>
              <a:t>臺北市</a:t>
            </a:r>
            <a:r>
              <a:rPr lang="zh-TW" altLang="en-US" dirty="0"/>
              <a:t>、</a:t>
            </a:r>
            <a:r>
              <a:rPr lang="zh-TW" altLang="en-US" dirty="0">
                <a:hlinkClick r:id="rId13" tooltip="新北市"/>
              </a:rPr>
              <a:t>新北市</a:t>
            </a:r>
            <a:r>
              <a:rPr lang="zh-TW" altLang="en-US" dirty="0"/>
              <a:t>及</a:t>
            </a:r>
            <a:r>
              <a:rPr lang="zh-TW" altLang="en-US" dirty="0">
                <a:hlinkClick r:id="rId14" tooltip="桃園市"/>
              </a:rPr>
              <a:t>桃園市</a:t>
            </a:r>
            <a:r>
              <a:rPr lang="zh-TW" altLang="en-US" dirty="0"/>
              <a:t>等三座城市</a:t>
            </a:r>
            <a:r>
              <a:rPr lang="en-US" altLang="zh-TW" baseline="30000" dirty="0">
                <a:hlinkClick r:id="rId15"/>
              </a:rPr>
              <a:t>[2]</a:t>
            </a:r>
            <a:r>
              <a:rPr lang="zh-TW" altLang="en-US" dirty="0"/>
              <a:t>。</a:t>
            </a:r>
          </a:p>
          <a:p>
            <a:r>
              <a:rPr lang="zh-TW" altLang="en-US" dirty="0"/>
              <a:t>桃園捷運的規劃於</a:t>
            </a:r>
            <a:r>
              <a:rPr lang="en-US" altLang="zh-TW" dirty="0"/>
              <a:t>1989</a:t>
            </a:r>
            <a:r>
              <a:rPr lang="zh-TW" altLang="en-US" dirty="0"/>
              <a:t>年展開，因種種因素導致延宕，最終延至</a:t>
            </a:r>
            <a:r>
              <a:rPr lang="en-US" altLang="zh-TW" dirty="0"/>
              <a:t>2006</a:t>
            </a:r>
            <a:r>
              <a:rPr lang="zh-TW" altLang="en-US" dirty="0"/>
              <a:t>年才得以開始建造</a:t>
            </a:r>
            <a:r>
              <a:rPr lang="en-US" altLang="zh-TW" baseline="30000" dirty="0">
                <a:hlinkClick r:id="rId7"/>
              </a:rPr>
              <a:t>[10]</a:t>
            </a:r>
            <a:r>
              <a:rPr lang="zh-TW" altLang="en-US" dirty="0"/>
              <a:t>。根據規劃，桃園捷運為</a:t>
            </a:r>
            <a:r>
              <a:rPr lang="zh-TW" altLang="en-US" dirty="0">
                <a:hlinkClick r:id="rId16" tooltip="交通部高速鐵路工程局"/>
              </a:rPr>
              <a:t>交通部高速鐵路工程局</a:t>
            </a:r>
            <a:r>
              <a:rPr lang="zh-TW" altLang="en-US" dirty="0"/>
              <a:t>、</a:t>
            </a:r>
            <a:r>
              <a:rPr lang="zh-TW" altLang="en-US" dirty="0">
                <a:hlinkClick r:id="rId17" tooltip="臺北市政府捷運工程局"/>
              </a:rPr>
              <a:t>臺北市政府捷運工程局</a:t>
            </a:r>
            <a:r>
              <a:rPr lang="zh-TW" altLang="en-US" dirty="0"/>
              <a:t>及</a:t>
            </a:r>
            <a:r>
              <a:rPr lang="zh-TW" altLang="en-US" dirty="0">
                <a:hlinkClick r:id="rId18" tooltip="桃園市政府捷運工程處"/>
              </a:rPr>
              <a:t>桃園市政府捷運工程處</a:t>
            </a:r>
            <a:r>
              <a:rPr lang="zh-TW" altLang="en-US" dirty="0"/>
              <a:t>所興建，桃園捷運的營運則由</a:t>
            </a:r>
            <a:r>
              <a:rPr lang="zh-TW" altLang="en-US" dirty="0">
                <a:hlinkClick r:id="rId19" tooltip="臺北市政府"/>
              </a:rPr>
              <a:t>臺北市政府</a:t>
            </a:r>
            <a:r>
              <a:rPr lang="zh-TW" altLang="en-US" dirty="0"/>
              <a:t>、</a:t>
            </a:r>
            <a:r>
              <a:rPr lang="zh-TW" altLang="en-US" dirty="0">
                <a:hlinkClick r:id="rId20" tooltip="新北市政府"/>
              </a:rPr>
              <a:t>新北市政府</a:t>
            </a:r>
            <a:r>
              <a:rPr lang="zh-TW" altLang="en-US" dirty="0"/>
              <a:t>、</a:t>
            </a:r>
            <a:r>
              <a:rPr lang="zh-TW" altLang="en-US" dirty="0">
                <a:hlinkClick r:id="rId21" tooltip="桃園市政府"/>
              </a:rPr>
              <a:t>桃園市政府</a:t>
            </a:r>
            <a:r>
              <a:rPr lang="zh-TW" altLang="en-US" dirty="0"/>
              <a:t>所合資成立的</a:t>
            </a:r>
            <a:r>
              <a:rPr lang="zh-TW" altLang="en-US" dirty="0">
                <a:hlinkClick r:id="rId22" tooltip="桃園大眾捷運股份有限公司"/>
              </a:rPr>
              <a:t>桃園大眾捷運股份有限公司</a:t>
            </a:r>
            <a:r>
              <a:rPr lang="zh-TW" altLang="en-US" dirty="0"/>
              <a:t>負責，首條路線</a:t>
            </a:r>
            <a:r>
              <a:rPr lang="zh-TW" altLang="en-US" dirty="0">
                <a:hlinkClick r:id="rId23" tooltip="桃園國際機場捷運"/>
              </a:rPr>
              <a:t>機場線</a:t>
            </a:r>
            <a:r>
              <a:rPr lang="zh-TW" altLang="en-US" dirty="0"/>
              <a:t>歷經六次延宕後</a:t>
            </a:r>
            <a:r>
              <a:rPr lang="en-US" altLang="zh-TW" baseline="30000" dirty="0">
                <a:hlinkClick r:id="rId24"/>
              </a:rPr>
              <a:t>[13]</a:t>
            </a:r>
            <a:r>
              <a:rPr lang="zh-TW" altLang="en-US" dirty="0"/>
              <a:t>，最終於</a:t>
            </a:r>
            <a:r>
              <a:rPr lang="en-US" altLang="zh-TW" dirty="0"/>
              <a:t>2017</a:t>
            </a:r>
            <a:r>
              <a:rPr lang="zh-TW" altLang="en-US" dirty="0"/>
              <a:t>年</a:t>
            </a:r>
            <a:r>
              <a:rPr lang="en-US" altLang="zh-TW" dirty="0"/>
              <a:t>2</a:t>
            </a:r>
            <a:r>
              <a:rPr lang="zh-TW" altLang="en-US" dirty="0"/>
              <a:t>月</a:t>
            </a:r>
            <a:r>
              <a:rPr lang="en-US" altLang="zh-TW" dirty="0"/>
              <a:t>2</a:t>
            </a:r>
            <a:r>
              <a:rPr lang="zh-TW" altLang="en-US" dirty="0"/>
              <a:t>日起試營運、並在同年</a:t>
            </a:r>
            <a:r>
              <a:rPr lang="en-US" altLang="zh-TW" dirty="0"/>
              <a:t>3</a:t>
            </a:r>
            <a:r>
              <a:rPr lang="zh-TW" altLang="en-US" dirty="0"/>
              <a:t>月</a:t>
            </a:r>
            <a:r>
              <a:rPr lang="en-US" altLang="zh-TW" dirty="0"/>
              <a:t>2</a:t>
            </a:r>
            <a:r>
              <a:rPr lang="zh-TW" altLang="en-US" dirty="0"/>
              <a:t>日正式營運</a:t>
            </a:r>
            <a:r>
              <a:rPr lang="en-US" altLang="zh-TW" baseline="30000" dirty="0">
                <a:hlinkClick r:id="rId25"/>
              </a:rPr>
              <a:t>[6]</a:t>
            </a:r>
            <a:r>
              <a:rPr lang="zh-TW" altLang="en-US" dirty="0"/>
              <a:t>。</a:t>
            </a:r>
          </a:p>
        </p:txBody>
      </p:sp>
      <p:sp>
        <p:nvSpPr>
          <p:cNvPr id="4" name="矩形 3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 smtClean="0"/>
              <a:t>「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41104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184399" y="1473199"/>
            <a:ext cx="8483599" cy="2514601"/>
          </a:xfrm>
        </p:spPr>
        <p:txBody>
          <a:bodyPr>
            <a:normAutofit/>
          </a:bodyPr>
          <a:lstStyle/>
          <a:p>
            <a:r>
              <a:rPr lang="zh-TW" altLang="en-US" dirty="0"/>
              <a:t>為臺灣第一個以提供</a:t>
            </a:r>
            <a:r>
              <a:rPr lang="zh-TW" altLang="en-US" dirty="0">
                <a:hlinkClick r:id="rId2" tooltip="機場聯絡軌道系統"/>
              </a:rPr>
              <a:t>機場聯外交通</a:t>
            </a:r>
            <a:r>
              <a:rPr lang="zh-TW" altLang="en-US" dirty="0"/>
              <a:t>為主要目的之捷運線、第一條有非每站停靠的營運模式的捷運線，不僅服務</a:t>
            </a:r>
            <a:r>
              <a:rPr lang="zh-TW" altLang="en-US" dirty="0">
                <a:hlinkClick r:id="rId3" tooltip="桃園國際機場"/>
              </a:rPr>
              <a:t>桃園國際機場</a:t>
            </a:r>
            <a:r>
              <a:rPr lang="zh-TW" altLang="en-US" dirty="0"/>
              <a:t>之聯外交通，也兼具一般捷運系統的</a:t>
            </a:r>
            <a:r>
              <a:rPr lang="zh-TW" altLang="en-US" dirty="0">
                <a:hlinkClick r:id="rId4" tooltip="城市軌道交通"/>
              </a:rPr>
              <a:t>城際運輸及通勤</a:t>
            </a:r>
            <a:r>
              <a:rPr lang="zh-TW" altLang="en-US" dirty="0"/>
              <a:t>功能、往返臺北、三重、新莊、泰山、林口、大園、高鐵桃園、中壢等地，營運長度</a:t>
            </a:r>
            <a:r>
              <a:rPr lang="en-US" altLang="zh-TW" dirty="0"/>
              <a:t>51.03</a:t>
            </a:r>
            <a:r>
              <a:rPr lang="zh-TW" altLang="en-US" dirty="0"/>
              <a:t>公里，</a:t>
            </a:r>
            <a:r>
              <a:rPr lang="en-US" altLang="zh-TW" dirty="0"/>
              <a:t>2017</a:t>
            </a:r>
            <a:r>
              <a:rPr lang="zh-TW" altLang="en-US" dirty="0"/>
              <a:t>年</a:t>
            </a:r>
            <a:r>
              <a:rPr lang="en-US" altLang="zh-TW" dirty="0"/>
              <a:t>2</a:t>
            </a:r>
            <a:r>
              <a:rPr lang="zh-TW" altLang="en-US" dirty="0"/>
              <a:t>月</a:t>
            </a:r>
            <a:r>
              <a:rPr lang="en-US" altLang="zh-TW" dirty="0"/>
              <a:t>2</a:t>
            </a:r>
            <a:r>
              <a:rPr lang="zh-TW" altLang="en-US" dirty="0"/>
              <a:t>日起開放公眾搭乘，</a:t>
            </a:r>
            <a:r>
              <a:rPr lang="en-US" altLang="zh-TW" dirty="0"/>
              <a:t>3</a:t>
            </a:r>
            <a:r>
              <a:rPr lang="zh-TW" altLang="en-US" dirty="0"/>
              <a:t>月</a:t>
            </a:r>
            <a:r>
              <a:rPr lang="en-US" altLang="zh-TW" dirty="0"/>
              <a:t>2</a:t>
            </a:r>
            <a:r>
              <a:rPr lang="zh-TW" altLang="en-US" dirty="0"/>
              <a:t>日起正式營運，站區及車廂內設有</a:t>
            </a:r>
            <a:r>
              <a:rPr lang="en-US" altLang="zh-TW" dirty="0">
                <a:hlinkClick r:id="rId5" tooltip="Wi-Fi"/>
              </a:rPr>
              <a:t>Wi-Fi</a:t>
            </a:r>
            <a:r>
              <a:rPr lang="zh-TW" altLang="en-US" dirty="0"/>
              <a:t>，除此之外還提供行動裝置充電，列車內</a:t>
            </a:r>
            <a:r>
              <a:rPr lang="zh-TW" altLang="en-US" dirty="0">
                <a:hlinkClick r:id="rId6" tooltip="無線充電"/>
              </a:rPr>
              <a:t>無線充電</a:t>
            </a:r>
            <a:r>
              <a:rPr lang="zh-TW" altLang="en-US" dirty="0"/>
              <a:t>的服務</a:t>
            </a:r>
            <a:r>
              <a:rPr lang="en-US" altLang="zh-TW" baseline="30000" dirty="0">
                <a:hlinkClick r:id="rId7"/>
              </a:rPr>
              <a:t>[5]</a:t>
            </a:r>
            <a:r>
              <a:rPr lang="zh-TW" altLang="en-US" dirty="0"/>
              <a:t>。</a:t>
            </a:r>
          </a:p>
        </p:txBody>
      </p:sp>
      <p:sp>
        <p:nvSpPr>
          <p:cNvPr id="4" name="矩形 3"/>
          <p:cNvSpPr/>
          <p:nvPr/>
        </p:nvSpPr>
        <p:spPr>
          <a:xfrm>
            <a:off x="1878675" y="1213657"/>
            <a:ext cx="10915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「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9067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副標題 5"/>
          <p:cNvSpPr>
            <a:spLocks noGrp="1"/>
          </p:cNvSpPr>
          <p:nvPr>
            <p:ph type="subTitle" idx="1"/>
          </p:nvPr>
        </p:nvSpPr>
        <p:spPr>
          <a:xfrm>
            <a:off x="1439333" y="108758"/>
            <a:ext cx="9144000" cy="4202084"/>
          </a:xfrm>
        </p:spPr>
        <p:txBody>
          <a:bodyPr>
            <a:normAutofit/>
          </a:bodyPr>
          <a:lstStyle/>
          <a:p>
            <a:r>
              <a:rPr lang="zh-TW" altLang="en-US" sz="6000" dirty="0" smtClean="0"/>
              <a:t>歷史</a:t>
            </a:r>
            <a:endParaRPr lang="zh-TW" altLang="en-US" sz="6000" dirty="0"/>
          </a:p>
        </p:txBody>
      </p:sp>
      <p:sp>
        <p:nvSpPr>
          <p:cNvPr id="4" name="矩形 3"/>
          <p:cNvSpPr/>
          <p:nvPr/>
        </p:nvSpPr>
        <p:spPr>
          <a:xfrm>
            <a:off x="2299854" y="300200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 smtClean="0"/>
              <a:t>「</a:t>
            </a:r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3115732" y="1320800"/>
            <a:ext cx="602826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1989</a:t>
            </a:r>
            <a:r>
              <a:rPr lang="zh-TW" altLang="en-US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年</a:t>
            </a:r>
            <a:r>
              <a:rPr lang="en-US" altLang="zh-TW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10</a:t>
            </a:r>
            <a:r>
              <a:rPr lang="zh-TW" altLang="en-US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月，</a:t>
            </a:r>
            <a:r>
              <a:rPr lang="zh-TW" altLang="en-US" b="0" i="0" u="none" strike="noStrike" dirty="0" smtClean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" tooltip="交通部運輸研究所"/>
              </a:rPr>
              <a:t>交通部運輸研究所</a:t>
            </a:r>
            <a:r>
              <a:rPr lang="zh-TW" altLang="en-US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著手展開對桃園都會區大眾捷運系統的規畫，並於</a:t>
            </a:r>
            <a:r>
              <a:rPr lang="en-US" altLang="zh-TW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1990</a:t>
            </a:r>
            <a:r>
              <a:rPr lang="zh-TW" altLang="en-US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年年</a:t>
            </a:r>
            <a:r>
              <a:rPr lang="en-US" altLang="zh-TW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6</a:t>
            </a:r>
            <a:r>
              <a:rPr lang="zh-TW" altLang="en-US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月完成「桃園都會區大眾捷運系統可行性研究」。當時在「桃園都會區大眾捷運系統可行性研究」一案中</a:t>
            </a:r>
            <a:r>
              <a:rPr lang="en-US" altLang="zh-TW" b="0" i="0" u="none" strike="noStrike" baseline="30000" dirty="0" smtClean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/>
              </a:rPr>
              <a:t>[14]</a:t>
            </a:r>
            <a:r>
              <a:rPr lang="en-US" altLang="zh-TW" b="0" i="0" baseline="3000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:All</a:t>
            </a:r>
            <a:r>
              <a:rPr lang="zh-TW" altLang="en-US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，人口成長趨勢的因素被納入評估項目的其中之一，認為桃園都會區有捷運興建的需求，故規畫了以</a:t>
            </a:r>
            <a:r>
              <a:rPr lang="en-US" altLang="zh-TW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S1</a:t>
            </a:r>
            <a:r>
              <a:rPr lang="zh-TW" altLang="en-US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（起自原規畫位於八德鄉的高鐵桃園站，經桃園市、蘆竹鄉抵中正國際機場）、</a:t>
            </a:r>
            <a:r>
              <a:rPr lang="en-US" altLang="zh-TW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S2</a:t>
            </a:r>
            <a:r>
              <a:rPr lang="zh-TW" altLang="en-US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（起自桃園市，沿</a:t>
            </a:r>
            <a:r>
              <a:rPr lang="zh-TW" altLang="en-US" b="0" i="0" u="none" strike="noStrike" dirty="0" smtClean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台一線"/>
              </a:rPr>
              <a:t>台一線</a:t>
            </a:r>
            <a:r>
              <a:rPr lang="zh-TW" altLang="en-US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往南延伸至中壢市）和</a:t>
            </a:r>
            <a:r>
              <a:rPr lang="en-US" altLang="zh-TW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S3</a:t>
            </a:r>
            <a:r>
              <a:rPr lang="zh-TW" altLang="en-US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（起自中壢市，終於原規畫位於八德鄉的高鐵桃園站）等三條路線變化之甲案、甲案替代線、乙案、乙案替代線、丙案等五個路網方案</a:t>
            </a:r>
            <a:r>
              <a:rPr lang="en-US" altLang="zh-TW" b="0" i="0" u="none" strike="noStrike" baseline="30000" dirty="0" smtClean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/>
              </a:rPr>
              <a:t>[14]</a:t>
            </a:r>
            <a:r>
              <a:rPr lang="en-US" altLang="zh-TW" b="0" i="0" baseline="3000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:II</a:t>
            </a:r>
            <a:r>
              <a:rPr lang="en-US" altLang="zh-TW" b="0" i="0" u="none" strike="noStrike" baseline="30000" dirty="0" smtClean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/>
              </a:rPr>
              <a:t>[14]</a:t>
            </a:r>
            <a:r>
              <a:rPr lang="en-US" altLang="zh-TW" b="0" i="0" baseline="3000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:04</a:t>
            </a:r>
            <a:r>
              <a:rPr lang="en-US" altLang="zh-TW" b="0" i="0" u="none" strike="noStrike" baseline="30000" dirty="0" smtClean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/>
              </a:rPr>
              <a:t>[15]</a:t>
            </a:r>
            <a:r>
              <a:rPr lang="zh-TW" altLang="en-US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，其中丙案因評估結果不如其它，於「桃園都會區大眾捷運系統可行性研究」中便遭到取消，而其它方案則列入後續評估。</a:t>
            </a:r>
          </a:p>
          <a:p>
            <a:r>
              <a:rPr lang="zh-TW" altLang="en-US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桃園都會區大眾捷運系統在交通部運輸研究所的規畫中，擬以</a:t>
            </a:r>
            <a:r>
              <a:rPr lang="zh-TW" altLang="en-US" b="0" i="0" u="none" strike="noStrike" dirty="0" smtClean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6" tooltip="中運量"/>
              </a:rPr>
              <a:t>中運量</a:t>
            </a:r>
            <a:r>
              <a:rPr lang="zh-TW" altLang="en-US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等級的系統新建，評估甲案、甲案替代線、乙案及乙案替代線等各方案分別約需</a:t>
            </a:r>
            <a:r>
              <a:rPr lang="en-US" altLang="zh-TW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296.3</a:t>
            </a:r>
            <a:r>
              <a:rPr lang="zh-TW" altLang="en-US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、</a:t>
            </a:r>
            <a:r>
              <a:rPr lang="en-US" altLang="zh-TW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304.3</a:t>
            </a:r>
            <a:r>
              <a:rPr lang="zh-TW" altLang="en-US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、</a:t>
            </a:r>
            <a:r>
              <a:rPr lang="en-US" altLang="zh-TW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461.6</a:t>
            </a:r>
            <a:r>
              <a:rPr lang="zh-TW" altLang="en-US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及</a:t>
            </a:r>
            <a:r>
              <a:rPr lang="en-US" altLang="zh-TW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487.1</a:t>
            </a:r>
            <a:r>
              <a:rPr lang="zh-TW" altLang="en-US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億興建，並於最後認為桃園都會區大眾捷運系統採甲案替代線為最佳，進入後續規畫，並假定桃園都會區大眾捷運系統於</a:t>
            </a:r>
            <a:r>
              <a:rPr lang="en-US" altLang="zh-TW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1992</a:t>
            </a:r>
            <a:r>
              <a:rPr lang="zh-TW" altLang="en-US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年動工、</a:t>
            </a:r>
            <a:r>
              <a:rPr lang="en-US" altLang="zh-TW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2000</a:t>
            </a:r>
            <a:r>
              <a:rPr lang="zh-TW" altLang="en-US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年竣工。</a:t>
            </a:r>
            <a:endParaRPr lang="zh-TW" alt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00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69633" y="973667"/>
            <a:ext cx="64389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6000" b="0" i="0" dirty="0" smtClean="0">
                <a:solidFill>
                  <a:srgbClr val="111111"/>
                </a:solidFill>
                <a:effectLst/>
                <a:latin typeface="Roboto"/>
              </a:rPr>
              <a:t>機捷搭乘注意事項</a:t>
            </a:r>
            <a:endParaRPr lang="en-US" altLang="zh-TW" sz="6000" b="0" i="0" dirty="0" smtClean="0">
              <a:solidFill>
                <a:srgbClr val="111111"/>
              </a:solidFill>
              <a:effectLst/>
              <a:latin typeface="Roboto"/>
            </a:endParaRPr>
          </a:p>
          <a:p>
            <a:endParaRPr lang="en-US" altLang="zh-TW" sz="6000" b="0" i="0" dirty="0" smtClean="0">
              <a:solidFill>
                <a:srgbClr val="111111"/>
              </a:solidFill>
              <a:effectLst/>
              <a:latin typeface="Roboto"/>
            </a:endParaRPr>
          </a:p>
          <a:p>
            <a:r>
              <a:rPr lang="zh-TW" altLang="en-US" sz="4000" b="0" i="0" dirty="0" smtClean="0">
                <a:solidFill>
                  <a:srgbClr val="111111"/>
                </a:solidFill>
                <a:effectLst/>
                <a:latin typeface="Roboto"/>
              </a:rPr>
              <a:t> 不佔位 </a:t>
            </a:r>
            <a:r>
              <a:rPr lang="zh-TW" altLang="en-US" sz="4000" dirty="0" smtClean="0">
                <a:solidFill>
                  <a:srgbClr val="111111"/>
                </a:solidFill>
                <a:latin typeface="Roboto"/>
              </a:rPr>
              <a:t>、</a:t>
            </a:r>
            <a:r>
              <a:rPr lang="zh-TW" altLang="en-US" sz="4000" b="0" i="0" dirty="0" smtClean="0">
                <a:solidFill>
                  <a:srgbClr val="111111"/>
                </a:solidFill>
                <a:effectLst/>
                <a:latin typeface="Roboto"/>
              </a:rPr>
              <a:t>不擋道 </a:t>
            </a:r>
            <a:r>
              <a:rPr lang="zh-TW" altLang="en-US" sz="4000" dirty="0" smtClean="0">
                <a:solidFill>
                  <a:srgbClr val="111111"/>
                </a:solidFill>
                <a:latin typeface="Roboto"/>
              </a:rPr>
              <a:t>、</a:t>
            </a:r>
            <a:r>
              <a:rPr lang="zh-TW" altLang="en-US" sz="4000" b="0" i="0" dirty="0" smtClean="0">
                <a:solidFill>
                  <a:srgbClr val="111111"/>
                </a:solidFill>
                <a:effectLst/>
                <a:latin typeface="Roboto"/>
              </a:rPr>
              <a:t>全線禁止飲食 、攜帶大件行李改搭電梯 </a:t>
            </a:r>
            <a:r>
              <a:rPr lang="zh-TW" altLang="en-US" sz="4000" dirty="0" smtClean="0">
                <a:solidFill>
                  <a:srgbClr val="111111"/>
                </a:solidFill>
                <a:latin typeface="Roboto"/>
              </a:rPr>
              <a:t>、</a:t>
            </a:r>
            <a:r>
              <a:rPr lang="zh-TW" altLang="en-US" sz="4000" b="0" i="0" dirty="0" smtClean="0">
                <a:solidFill>
                  <a:srgbClr val="111111"/>
                </a:solidFill>
                <a:effectLst/>
                <a:latin typeface="Roboto"/>
              </a:rPr>
              <a:t>先下車，後上車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614451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【機捷最短捷徑】台北車站快速到機捷，全程影片詳細解說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4356" y="2390808"/>
            <a:ext cx="6153512" cy="34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9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>
            <a:spLocks noGrp="1"/>
          </p:cNvSpPr>
          <p:nvPr>
            <p:ph type="ctrTitle"/>
          </p:nvPr>
        </p:nvSpPr>
        <p:spPr>
          <a:xfrm>
            <a:off x="1524000" y="279401"/>
            <a:ext cx="9144000" cy="1066800"/>
          </a:xfrm>
        </p:spPr>
        <p:txBody>
          <a:bodyPr/>
          <a:lstStyle/>
          <a:p>
            <a:r>
              <a:rPr lang="zh-TW" alt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網頁</a:t>
            </a:r>
            <a:endParaRPr lang="zh-TW" altLang="en-US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pic>
        <p:nvPicPr>
          <p:cNvPr id="3" name="【機捷最短捷徑】台北車站快速到機捷，全程影片詳細解說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6638" y="8576733"/>
            <a:ext cx="6534386" cy="367559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980266" y="151410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dirty="0" smtClean="0">
                <a:hlinkClick r:id="rId5"/>
              </a:rPr>
              <a:t>https://zh.wikipedia.org/wiki/%E6%A1%83%E5%9C%92%E6%8D%B7%E9%81%8B%E5%85%AC%E5%8F%B8</a:t>
            </a:r>
            <a:endParaRPr lang="en-US" altLang="zh-TW" dirty="0" smtClean="0"/>
          </a:p>
          <a:p>
            <a:endParaRPr lang="en-US" altLang="zh-TW" dirty="0" smtClean="0"/>
          </a:p>
        </p:txBody>
      </p:sp>
      <p:sp>
        <p:nvSpPr>
          <p:cNvPr id="4" name="矩形 3"/>
          <p:cNvSpPr/>
          <p:nvPr/>
        </p:nvSpPr>
        <p:spPr>
          <a:xfrm>
            <a:off x="2980266" y="2201333"/>
            <a:ext cx="61515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>
                <a:hlinkClick r:id="rId6"/>
              </a:rPr>
              <a:t>https://www.tymetro.com.tw/cht/index.php?code=list&amp;ids=13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980266" y="2523067"/>
            <a:ext cx="61515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>
                <a:hlinkClick r:id="rId7"/>
              </a:rPr>
              <a:t>https://www.tymetro.com.tw/cht/index.php?code=list&amp;ids=26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3048000" y="2847664"/>
            <a:ext cx="5554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>
                <a:hlinkClick r:id="rId8"/>
              </a:rPr>
              <a:t>https://www.youtube.com/watch?v=Dxoh9mafVZQ</a:t>
            </a:r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0046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96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謝</a:t>
            </a:r>
            <a:r>
              <a:rPr lang="zh-TW" altLang="en-US" sz="9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謝</a:t>
            </a:r>
            <a:r>
              <a:rPr lang="zh-TW" altLang="en-US" sz="96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大家</a:t>
            </a:r>
            <a:endParaRPr lang="zh-TW" altLang="en-US" sz="96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310640" y="309013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 smtClean="0"/>
              <a:t>「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798413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678</Words>
  <Application>Microsoft Office PowerPoint</Application>
  <PresentationFormat>寬螢幕</PresentationFormat>
  <Paragraphs>23</Paragraphs>
  <Slides>8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4" baseType="lpstr">
      <vt:lpstr>Roboto</vt:lpstr>
      <vt:lpstr>新細明體</vt:lpstr>
      <vt:lpstr>Arial</vt:lpstr>
      <vt:lpstr>Calibri</vt:lpstr>
      <vt:lpstr>Calibri Light</vt:lpstr>
      <vt:lpstr>Office 佈景主題</vt:lpstr>
      <vt:lpstr>桃園捷運</vt:lpstr>
      <vt:lpstr>   </vt:lpstr>
      <vt:lpstr>PowerPoint 簡報</vt:lpstr>
      <vt:lpstr>PowerPoint 簡報</vt:lpstr>
      <vt:lpstr> </vt:lpstr>
      <vt:lpstr>PowerPoint 簡報</vt:lpstr>
      <vt:lpstr>網頁</vt:lpstr>
      <vt:lpstr>謝謝大家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桃園捷運</dc:title>
  <dc:creator>user</dc:creator>
  <cp:lastModifiedBy>user</cp:lastModifiedBy>
  <cp:revision>7</cp:revision>
  <dcterms:created xsi:type="dcterms:W3CDTF">2017-09-29T00:32:23Z</dcterms:created>
  <dcterms:modified xsi:type="dcterms:W3CDTF">2017-09-29T01:27:56Z</dcterms:modified>
</cp:coreProperties>
</file>