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6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9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21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2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5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0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1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7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2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73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5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5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38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7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43E926-B4B1-4B25-BC6A-D1A0D4339E2E}" type="datetimeFigureOut">
              <a:rPr lang="zh-TW" altLang="en-US" smtClean="0"/>
              <a:t>2017/9/29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C54414-EA6D-4ED2-A8DB-66FCE3C6E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72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uqzN0YF3L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7%BA%E5%8C%97%E5%B8%82" TargetMode="External"/><Relationship Id="rId3" Type="http://schemas.openxmlformats.org/officeDocument/2006/relationships/hyperlink" Target="https://zh.wikipedia.org/wiki/%E8%87%BA%E5%8C%97%E6%8D%B7%E9%81%8B" TargetMode="External"/><Relationship Id="rId7" Type="http://schemas.openxmlformats.org/officeDocument/2006/relationships/hyperlink" Target="https://zh.wikipedia.org/wiki/%E8%87%BA%E5%8C%97%E9%83%BD%E6%9C%83%E5%8D%80" TargetMode="External"/><Relationship Id="rId2" Type="http://schemas.openxmlformats.org/officeDocument/2006/relationships/hyperlink" Target="https://zh.wikipedia.org/wiki/%E4%B8%AD%E8%8F%AF%E6%B0%91%E5%9C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6%A1%83%E5%9C%92%E9%83%BD%E6%9C%83%E5%8D%80" TargetMode="External"/><Relationship Id="rId11" Type="http://schemas.openxmlformats.org/officeDocument/2006/relationships/hyperlink" Target="https://zh.wikipedia.org/wiki/%E6%A1%83%E5%9C%92%E6%8D%B7%E9%81%8B#cite_note-.E4.B8.B2.E8.81.AF.E5.8C.97.E5.8C.97.E6.A1.83-2" TargetMode="External"/><Relationship Id="rId5" Type="http://schemas.openxmlformats.org/officeDocument/2006/relationships/hyperlink" Target="https://zh.wikipedia.org/wiki/%E8%87%BA%E7%81%A3%E6%A1%83%E5%9C%92%E5%9C%8B%E9%9A%9B%E6%A9%9F%E5%A0%B4" TargetMode="External"/><Relationship Id="rId10" Type="http://schemas.openxmlformats.org/officeDocument/2006/relationships/hyperlink" Target="https://zh.wikipedia.org/wiki/%E6%A1%83%E5%9C%92%E5%B8%82" TargetMode="External"/><Relationship Id="rId4" Type="http://schemas.openxmlformats.org/officeDocument/2006/relationships/hyperlink" Target="https://zh.wikipedia.org/wiki/%E9%AB%98%E9%9B%84%E6%8D%B7%E9%81%8B" TargetMode="External"/><Relationship Id="rId9" Type="http://schemas.openxmlformats.org/officeDocument/2006/relationships/hyperlink" Target="https://zh.wikipedia.org/wiki/%E6%96%B0%E5%8C%97%E5%B8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9B%BB%E6%B0%A3%E5%8C%96%E9%90%B5%E8%B7%AF" TargetMode="External"/><Relationship Id="rId3" Type="http://schemas.openxmlformats.org/officeDocument/2006/relationships/hyperlink" Target="https://zh.wikipedia.org/wiki/%E8%BD%A8%E8%B7%9D" TargetMode="External"/><Relationship Id="rId7" Type="http://schemas.openxmlformats.org/officeDocument/2006/relationships/hyperlink" Target="https://zh.wikipedia.org/wiki/%E6%9C%80%E5%B0%8F%E6%9B%B2%E7%BA%BF%E5%8D%8A%E5%BE%84" TargetMode="External"/><Relationship Id="rId2" Type="http://schemas.openxmlformats.org/officeDocument/2006/relationships/hyperlink" Target="https://zh.wikipedia.org/wiki/%E4%B8%96%E7%95%8C%E5%90%84%E5%9F%8E%E5%B8%82%E5%9C%B0%E9%90%B5%E5%88%97%E8%A1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8%87%BA%E5%8C%97%E6%8D%B7%E9%81%8B#cite_note-4" TargetMode="External"/><Relationship Id="rId11" Type="http://schemas.openxmlformats.org/officeDocument/2006/relationships/hyperlink" Target="https://zh.wikipedia.org/wiki/%E7%9B%B4%E6%B5%81%E9%9B%BB" TargetMode="External"/><Relationship Id="rId5" Type="http://schemas.openxmlformats.org/officeDocument/2006/relationships/hyperlink" Target="https://zh.wikipedia.org/wiki/%E6%A8%99%E6%BA%96%E9%90%B5%E8%BB%8C" TargetMode="External"/><Relationship Id="rId10" Type="http://schemas.openxmlformats.org/officeDocument/2006/relationships/hyperlink" Target="https://zh.wikipedia.org/wiki/%E4%BC%8F%E7%89%B9" TargetMode="External"/><Relationship Id="rId4" Type="http://schemas.openxmlformats.org/officeDocument/2006/relationships/hyperlink" Target="https://zh.wikipedia.org/wiki/%E6%AF%AB%E7%B1%B3" TargetMode="External"/><Relationship Id="rId9" Type="http://schemas.openxmlformats.org/officeDocument/2006/relationships/hyperlink" Target="https://zh.wikipedia.org/wiki/%E7%AC%AC%E4%B8%89%E8%BD%A8%E4%BE%9B%E7%94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題目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:</a:t>
            </a:r>
            <a:r>
              <a:rPr lang="zh-TW" altLang="en-US" sz="7200" dirty="0" smtClean="0">
                <a:solidFill>
                  <a:schemeClr val="accent6">
                    <a:lumMod val="50000"/>
                  </a:schemeClr>
                </a:solidFill>
                <a:latin typeface="+mj-ea"/>
              </a:rPr>
              <a:t>桃園捷運</a:t>
            </a:r>
            <a:endParaRPr lang="zh-TW" altLang="en-US" sz="7200" dirty="0">
              <a:solidFill>
                <a:schemeClr val="accent6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7" y="3657597"/>
            <a:ext cx="3025833" cy="13208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30" y="3657597"/>
            <a:ext cx="3789838" cy="13208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9" y="5431328"/>
            <a:ext cx="27908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50000"/>
                  </a:schemeClr>
                </a:solidFill>
              </a:rPr>
              <a:t>捷運有關影片</a:t>
            </a:r>
            <a:endParaRPr lang="zh-TW" altLang="en-US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uqzN0YF3L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9305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2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75000"/>
                  </a:schemeClr>
                </a:solidFill>
              </a:rPr>
              <a:t>捷運禮節及安全宣導</a:t>
            </a:r>
            <a:endParaRPr lang="zh-TW" altLang="en-US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搭乘捷運請主動關懷老弱婦孺、配戴「讓座貼紙」或「好孕胸章」及行動不便者，並禮讓電梯、閘門及座位</a:t>
            </a: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搭乘捷運時未吃完的食物或飲料請主動收好，避免不經意飲食</a:t>
            </a: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搭乘捷運請勿飲食，吸菸及嚼食口香糖</a:t>
            </a: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有感冒症狀或身體不適之旅客，請配戴口罩</a:t>
            </a:r>
          </a:p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</a:rPr>
              <a:t>使用電扶梯時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搭乘電扶梯請緊握扶手、站穩踏階並相互禮讓</a:t>
            </a:r>
          </a:p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</a:rPr>
              <a:t>使用電梯時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銀髮長者、孕婦、推嬰兒車、行動不便及攜帶大型行李者，請改搭電梯</a:t>
            </a:r>
          </a:p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</a:rPr>
              <a:t>月臺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搭乘捷運請優先禮讓下車旅客，先下後上並留意月臺間隙</a:t>
            </a:r>
          </a:p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</a:rPr>
              <a:t>列車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背後背包之旅客，進入車廂請改以手提，避免影響其他旅客</a:t>
            </a:r>
          </a:p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列車行駛間，請握緊扶手或拉環，並正確使用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37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桃園捷運</a:t>
            </a:r>
            <a:r>
              <a:rPr lang="en-US" altLang="zh-TW" sz="7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A18</a:t>
            </a:r>
            <a:r>
              <a:rPr lang="zh-TW" altLang="en-US" sz="7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站</a:t>
            </a:r>
            <a:endParaRPr lang="zh-TW" altLang="en-US" sz="7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37" y="2557463"/>
            <a:ext cx="4997126" cy="3317875"/>
          </a:xfrm>
        </p:spPr>
      </p:pic>
    </p:spTree>
    <p:extLst>
      <p:ext uri="{BB962C8B-B14F-4D97-AF65-F5344CB8AC3E}">
        <p14:creationId xmlns:p14="http://schemas.microsoft.com/office/powerpoint/2010/main" val="4067248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75000"/>
                  </a:schemeClr>
                </a:solidFill>
              </a:rPr>
              <a:t>桃園捷運</a:t>
            </a:r>
            <a:r>
              <a:rPr lang="en-US" altLang="zh-TW" sz="7200" dirty="0" smtClean="0">
                <a:solidFill>
                  <a:schemeClr val="accent3">
                    <a:lumMod val="75000"/>
                  </a:schemeClr>
                </a:solidFill>
              </a:rPr>
              <a:t>A8</a:t>
            </a:r>
            <a:r>
              <a:rPr lang="zh-TW" altLang="en-US" sz="7200" dirty="0" smtClean="0">
                <a:solidFill>
                  <a:schemeClr val="accent3">
                    <a:lumMod val="75000"/>
                  </a:schemeClr>
                </a:solidFill>
              </a:rPr>
              <a:t>站</a:t>
            </a:r>
            <a:endParaRPr lang="zh-TW" altLang="en-US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88" y="2557463"/>
            <a:ext cx="4414024" cy="3317875"/>
          </a:xfrm>
        </p:spPr>
      </p:pic>
    </p:spTree>
    <p:extLst>
      <p:ext uri="{BB962C8B-B14F-4D97-AF65-F5344CB8AC3E}">
        <p14:creationId xmlns:p14="http://schemas.microsoft.com/office/powerpoint/2010/main" val="114115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</a:rPr>
              <a:t>桃園捷運</a:t>
            </a:r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</a:rPr>
              <a:t>A11</a:t>
            </a: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</a:rPr>
              <a:t>站</a:t>
            </a:r>
            <a:endParaRPr lang="zh-TW" alt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33" y="2560321"/>
            <a:ext cx="3948545" cy="3142210"/>
          </a:xfrm>
        </p:spPr>
      </p:pic>
    </p:spTree>
    <p:extLst>
      <p:ext uri="{BB962C8B-B14F-4D97-AF65-F5344CB8AC3E}">
        <p14:creationId xmlns:p14="http://schemas.microsoft.com/office/powerpoint/2010/main" val="25832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75000"/>
                  </a:schemeClr>
                </a:solidFill>
              </a:rPr>
              <a:t>桃園捷運</a:t>
            </a:r>
            <a:r>
              <a:rPr lang="en-US" altLang="zh-TW" sz="7200" dirty="0" smtClean="0">
                <a:solidFill>
                  <a:schemeClr val="accent3">
                    <a:lumMod val="75000"/>
                  </a:schemeClr>
                </a:solidFill>
              </a:rPr>
              <a:t>A16</a:t>
            </a:r>
            <a:r>
              <a:rPr lang="zh-TW" altLang="en-US" sz="7200" dirty="0" smtClean="0">
                <a:solidFill>
                  <a:schemeClr val="accent3">
                    <a:lumMod val="75000"/>
                  </a:schemeClr>
                </a:solidFill>
              </a:rPr>
              <a:t>站</a:t>
            </a:r>
            <a:endParaRPr lang="zh-TW" altLang="en-US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709949"/>
            <a:ext cx="3192088" cy="2942706"/>
          </a:xfrm>
        </p:spPr>
      </p:pic>
    </p:spTree>
    <p:extLst>
      <p:ext uri="{BB962C8B-B14F-4D97-AF65-F5344CB8AC3E}">
        <p14:creationId xmlns:p14="http://schemas.microsoft.com/office/powerpoint/2010/main" val="38585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6"/>
                </a:solidFill>
                <a:latin typeface="+mj-ea"/>
              </a:rPr>
              <a:t>我們桃園的捷運路線圖</a:t>
            </a:r>
            <a:r>
              <a:rPr lang="en-US" altLang="zh-TW" dirty="0" smtClean="0">
                <a:solidFill>
                  <a:schemeClr val="accent6"/>
                </a:solidFill>
                <a:latin typeface="+mj-ea"/>
              </a:rPr>
              <a:t/>
            </a:r>
            <a:br>
              <a:rPr lang="en-US" altLang="zh-TW" dirty="0" smtClean="0">
                <a:solidFill>
                  <a:schemeClr val="accent6"/>
                </a:solidFill>
                <a:latin typeface="+mj-ea"/>
              </a:rPr>
            </a:br>
            <a:r>
              <a:rPr lang="zh-TW" altLang="en-US" dirty="0" smtClean="0">
                <a:solidFill>
                  <a:schemeClr val="accent6"/>
                </a:solidFill>
                <a:latin typeface="+mj-ea"/>
              </a:rPr>
              <a:t>離我們最近的是大園</a:t>
            </a:r>
            <a:r>
              <a:rPr lang="zh-TW" altLang="en-US" dirty="0">
                <a:solidFill>
                  <a:schemeClr val="accent6"/>
                </a:solidFill>
                <a:latin typeface="+mj-ea"/>
              </a:rPr>
              <a:t>站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2680208"/>
            <a:ext cx="9601200" cy="3072384"/>
          </a:xfrm>
        </p:spPr>
      </p:pic>
    </p:spTree>
    <p:extLst>
      <p:ext uri="{BB962C8B-B14F-4D97-AF65-F5344CB8AC3E}">
        <p14:creationId xmlns:p14="http://schemas.microsoft.com/office/powerpoint/2010/main" val="3963926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0070C0"/>
                </a:solidFill>
                <a:latin typeface="+mj-ea"/>
              </a:rPr>
              <a:t>桃園捷運介紹</a:t>
            </a:r>
            <a:r>
              <a:rPr lang="en-US" altLang="zh-TW" sz="7200" dirty="0" smtClean="0">
                <a:solidFill>
                  <a:srgbClr val="0070C0"/>
                </a:solidFill>
                <a:latin typeface="+mj-ea"/>
              </a:rPr>
              <a:t>:</a:t>
            </a:r>
            <a:endParaRPr lang="zh-TW" altLang="en-US" sz="72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桃園都會區大眾捷運系統</a:t>
            </a:r>
            <a:r>
              <a:rPr lang="zh-TW" altLang="en-US" sz="3200" dirty="0"/>
              <a:t>（英語：</a:t>
            </a:r>
            <a:r>
              <a:rPr lang="en-US" altLang="zh-TW" sz="3200" dirty="0"/>
              <a:t>Taoyuan Mass Rapid Transit </a:t>
            </a:r>
            <a:r>
              <a:rPr lang="en-US" altLang="zh-TW" sz="3200" dirty="0" smtClean="0"/>
              <a:t>System</a:t>
            </a:r>
            <a:r>
              <a:rPr lang="zh-TW" altLang="en-US" sz="3200" dirty="0" smtClean="0"/>
              <a:t>），</a:t>
            </a:r>
            <a:r>
              <a:rPr lang="zh-TW" altLang="en-US" sz="3200" dirty="0"/>
              <a:t>簡稱</a:t>
            </a:r>
            <a:r>
              <a:rPr lang="zh-TW" altLang="en-US" sz="3200" b="1" dirty="0"/>
              <a:t>桃園捷運</a:t>
            </a:r>
            <a:r>
              <a:rPr lang="zh-TW" altLang="en-US" sz="3200" dirty="0"/>
              <a:t>、</a:t>
            </a:r>
            <a:r>
              <a:rPr lang="zh-TW" altLang="en-US" sz="3200" b="1" dirty="0"/>
              <a:t>桃捷</a:t>
            </a:r>
            <a:r>
              <a:rPr lang="zh-TW" altLang="en-US" sz="3200" dirty="0"/>
              <a:t>，為</a:t>
            </a:r>
            <a:r>
              <a:rPr lang="zh-TW" altLang="en-US" sz="3200" dirty="0">
                <a:hlinkClick r:id="rId2" tooltip="中華民國"/>
              </a:rPr>
              <a:t>中華民國</a:t>
            </a:r>
            <a:r>
              <a:rPr lang="zh-TW" altLang="en-US" sz="3200" dirty="0"/>
              <a:t>繼</a:t>
            </a:r>
            <a:r>
              <a:rPr lang="zh-TW" altLang="en-US" sz="3200" dirty="0">
                <a:hlinkClick r:id="rId3" tooltip="臺北捷運"/>
              </a:rPr>
              <a:t>臺北捷運</a:t>
            </a:r>
            <a:r>
              <a:rPr lang="zh-TW" altLang="en-US" sz="3200" dirty="0"/>
              <a:t>、</a:t>
            </a:r>
            <a:r>
              <a:rPr lang="zh-TW" altLang="en-US" sz="3200" dirty="0">
                <a:hlinkClick r:id="rId4" tooltip="高雄捷運"/>
              </a:rPr>
              <a:t>高雄捷運</a:t>
            </a:r>
            <a:r>
              <a:rPr lang="zh-TW" altLang="en-US" sz="3200" dirty="0"/>
              <a:t>後第三座投入營運的大眾捷運系統及</a:t>
            </a:r>
            <a:r>
              <a:rPr lang="zh-TW" altLang="en-US" sz="3200" dirty="0">
                <a:hlinkClick r:id="rId5" tooltip="臺灣桃園國際機場"/>
              </a:rPr>
              <a:t>臺灣桃園國際機場</a:t>
            </a:r>
            <a:r>
              <a:rPr lang="zh-TW" altLang="en-US" sz="3200" dirty="0"/>
              <a:t>機場聯絡軌道</a:t>
            </a:r>
            <a:r>
              <a:rPr lang="zh-TW" altLang="en-US" sz="3200" dirty="0" smtClean="0"/>
              <a:t>系統，</a:t>
            </a:r>
            <a:r>
              <a:rPr lang="zh-TW" altLang="en-US" sz="3200" dirty="0"/>
              <a:t>服務廣及</a:t>
            </a:r>
            <a:r>
              <a:rPr lang="zh-TW" altLang="en-US" sz="3200" dirty="0">
                <a:hlinkClick r:id="rId6" tooltip="桃園都會區"/>
              </a:rPr>
              <a:t>桃園都會區</a:t>
            </a:r>
            <a:r>
              <a:rPr lang="zh-TW" altLang="en-US" sz="3200" dirty="0"/>
              <a:t>、</a:t>
            </a:r>
            <a:r>
              <a:rPr lang="zh-TW" altLang="en-US" sz="3200" dirty="0">
                <a:hlinkClick r:id="rId7" tooltip="臺北都會區"/>
              </a:rPr>
              <a:t>臺北都會區</a:t>
            </a:r>
            <a:r>
              <a:rPr lang="zh-TW" altLang="en-US" sz="3200" dirty="0"/>
              <a:t>，並橫跨</a:t>
            </a:r>
            <a:r>
              <a:rPr lang="zh-TW" altLang="en-US" sz="3200" dirty="0">
                <a:hlinkClick r:id="rId8" tooltip="臺北市"/>
              </a:rPr>
              <a:t>臺北市</a:t>
            </a:r>
            <a:r>
              <a:rPr lang="zh-TW" altLang="en-US" sz="3200" dirty="0"/>
              <a:t>、</a:t>
            </a:r>
            <a:r>
              <a:rPr lang="zh-TW" altLang="en-US" sz="3200" dirty="0">
                <a:hlinkClick r:id="rId9" tooltip="新北市"/>
              </a:rPr>
              <a:t>新北市</a:t>
            </a:r>
            <a:r>
              <a:rPr lang="zh-TW" altLang="en-US" sz="3200" dirty="0"/>
              <a:t>及</a:t>
            </a:r>
            <a:r>
              <a:rPr lang="zh-TW" altLang="en-US" sz="3200" dirty="0">
                <a:hlinkClick r:id="rId10" tooltip="桃園市"/>
              </a:rPr>
              <a:t>桃園市</a:t>
            </a:r>
            <a:r>
              <a:rPr lang="zh-TW" altLang="en-US" sz="3200" dirty="0"/>
              <a:t>等三座城市</a:t>
            </a:r>
            <a:r>
              <a:rPr lang="en-US" altLang="zh-TW" sz="3200" baseline="30000" dirty="0">
                <a:hlinkClick r:id="rId11"/>
              </a:rPr>
              <a:t>[2]</a:t>
            </a:r>
            <a:r>
              <a:rPr lang="zh-TW" altLang="en-US" sz="3200" dirty="0"/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1616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</a:rPr>
              <a:t>桃園捷運內部介紹</a:t>
            </a:r>
            <a:endParaRPr lang="zh-TW" altLang="en-US" sz="7200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32" y="2438775"/>
            <a:ext cx="2619375" cy="1743075"/>
          </a:xfrm>
        </p:spPr>
      </p:pic>
      <p:sp>
        <p:nvSpPr>
          <p:cNvPr id="5" name="矩形 4"/>
          <p:cNvSpPr/>
          <p:nvPr/>
        </p:nvSpPr>
        <p:spPr>
          <a:xfrm>
            <a:off x="6274809" y="2848647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這是車廂內部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4380807" y="3150524"/>
            <a:ext cx="1379913" cy="6214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33" y="4334626"/>
            <a:ext cx="2619374" cy="1847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74809" y="4629418"/>
            <a:ext cx="4506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這是廁所內部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向左箭號 11"/>
          <p:cNvSpPr/>
          <p:nvPr/>
        </p:nvSpPr>
        <p:spPr>
          <a:xfrm>
            <a:off x="4305993" y="4854633"/>
            <a:ext cx="1554480" cy="6816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52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900" dirty="0" smtClean="0">
                <a:solidFill>
                  <a:srgbClr val="0070C0"/>
                </a:solidFill>
              </a:rPr>
              <a:t> </a:t>
            </a:r>
            <a:r>
              <a:rPr lang="en-US" altLang="zh-TW" sz="8900" dirty="0" smtClean="0">
                <a:solidFill>
                  <a:srgbClr val="0070C0"/>
                </a:solidFill>
              </a:rPr>
              <a:t/>
            </a:r>
            <a:br>
              <a:rPr lang="en-US" altLang="zh-TW" sz="8900" dirty="0" smtClean="0">
                <a:solidFill>
                  <a:srgbClr val="0070C0"/>
                </a:solidFill>
              </a:rPr>
            </a:br>
            <a:r>
              <a:rPr lang="zh-TW" altLang="en-US" sz="8000" dirty="0" smtClean="0">
                <a:solidFill>
                  <a:srgbClr val="0070C0"/>
                </a:solidFill>
                <a:latin typeface="+mj-ea"/>
              </a:rPr>
              <a:t>捷運技術性</a:t>
            </a:r>
            <a:r>
              <a:rPr lang="zh-TW" altLang="en-US" sz="8000" dirty="0">
                <a:solidFill>
                  <a:srgbClr val="0070C0"/>
                </a:solidFill>
                <a:latin typeface="+mj-ea"/>
              </a:rPr>
              <a:t>資料</a:t>
            </a:r>
            <a:r>
              <a:rPr lang="zh-TW" altLang="en-US" sz="8000" dirty="0">
                <a:latin typeface="+mj-ea"/>
              </a:rPr>
              <a:t/>
            </a:r>
            <a:br>
              <a:rPr lang="zh-TW" altLang="en-US" sz="8000" dirty="0">
                <a:latin typeface="+mj-ea"/>
              </a:rPr>
            </a:br>
            <a:endParaRPr lang="zh-TW" altLang="en-US" sz="8000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94244"/>
              </p:ext>
            </p:extLst>
          </p:nvPr>
        </p:nvGraphicFramePr>
        <p:xfrm>
          <a:off x="3316778" y="2547856"/>
          <a:ext cx="4979323" cy="3666790"/>
        </p:xfrm>
        <a:graphic>
          <a:graphicData uri="http://schemas.openxmlformats.org/drawingml/2006/table">
            <a:tbl>
              <a:tblPr/>
              <a:tblGrid>
                <a:gridCol w="2032461">
                  <a:extLst>
                    <a:ext uri="{9D8B030D-6E8A-4147-A177-3AD203B41FA5}">
                      <a16:colId xmlns:a16="http://schemas.microsoft.com/office/drawing/2014/main" val="2873753154"/>
                    </a:ext>
                  </a:extLst>
                </a:gridCol>
                <a:gridCol w="2946862">
                  <a:extLst>
                    <a:ext uri="{9D8B030D-6E8A-4147-A177-3AD203B41FA5}">
                      <a16:colId xmlns:a16="http://schemas.microsoft.com/office/drawing/2014/main" val="2993634645"/>
                    </a:ext>
                  </a:extLst>
                </a:gridCol>
              </a:tblGrid>
              <a:tr h="14795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zh-TW" altLang="en-US" sz="700" dirty="0">
                          <a:effectLst/>
                        </a:rPr>
                        <a:t>技術性資料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17801"/>
                  </a:ext>
                </a:extLst>
              </a:tr>
              <a:tr h="69331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 dirty="0">
                          <a:effectLst/>
                        </a:rPr>
                        <a:t>系統長度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dirty="0">
                          <a:effectLst/>
                        </a:rPr>
                        <a:t>總里程：</a:t>
                      </a:r>
                      <a:r>
                        <a:rPr lang="en-US" altLang="zh-TW" sz="1500" dirty="0">
                          <a:effectLst/>
                        </a:rPr>
                        <a:t>167.4</a:t>
                      </a:r>
                      <a:r>
                        <a:rPr lang="zh-TW" altLang="en-US" sz="1500" dirty="0">
                          <a:effectLst/>
                        </a:rPr>
                        <a:t>公里</a:t>
                      </a:r>
                      <a:br>
                        <a:rPr lang="zh-TW" altLang="en-US" sz="1500" dirty="0">
                          <a:effectLst/>
                        </a:rPr>
                      </a:br>
                      <a:r>
                        <a:rPr lang="zh-TW" altLang="en-US" sz="1500" dirty="0">
                          <a:effectLst/>
                        </a:rPr>
                        <a:t>營運里程：</a:t>
                      </a:r>
                      <a:r>
                        <a:rPr lang="en-US" altLang="zh-TW" sz="1500" dirty="0">
                          <a:effectLst/>
                        </a:rPr>
                        <a:t>131.1</a:t>
                      </a:r>
                      <a:r>
                        <a:rPr lang="zh-TW" altLang="en-US" sz="1500" dirty="0">
                          <a:effectLst/>
                        </a:rPr>
                        <a:t>公里（</a:t>
                      </a:r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2" tooltip="世界各城市地鐵列表"/>
                        </a:rPr>
                        <a:t>世界第</a:t>
                      </a:r>
                      <a:r>
                        <a:rPr lang="en-US" altLang="zh-TW" sz="1500" u="none" strike="noStrike" dirty="0">
                          <a:solidFill>
                            <a:srgbClr val="0B0080"/>
                          </a:solidFill>
                          <a:effectLst/>
                          <a:hlinkClick r:id="rId2" tooltip="世界各城市地鐵列表"/>
                        </a:rPr>
                        <a:t>27</a:t>
                      </a:r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2" tooltip="世界各城市地鐵列表"/>
                        </a:rPr>
                        <a:t>名</a:t>
                      </a:r>
                      <a:r>
                        <a:rPr lang="zh-TW" altLang="en-US" sz="1500" dirty="0">
                          <a:effectLst/>
                        </a:rPr>
                        <a:t>）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08963"/>
                  </a:ext>
                </a:extLst>
              </a:tr>
              <a:tr h="147951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>
                          <a:effectLst/>
                        </a:rPr>
                        <a:t>線路總數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500" dirty="0">
                          <a:effectLst/>
                        </a:rPr>
                        <a:t>5</a:t>
                      </a:r>
                      <a:r>
                        <a:rPr lang="zh-TW" altLang="en-US" sz="1500" dirty="0">
                          <a:effectLst/>
                        </a:rPr>
                        <a:t>條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96893"/>
                  </a:ext>
                </a:extLst>
              </a:tr>
              <a:tr h="69331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3" tooltip="軌距"/>
                        </a:rPr>
                        <a:t>軌距</a:t>
                      </a:r>
                      <a:endParaRPr lang="zh-TW" altLang="en-US" sz="1500" dirty="0">
                        <a:effectLst/>
                      </a:endParaRP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dirty="0">
                          <a:effectLst/>
                        </a:rPr>
                        <a:t>高運量路線：</a:t>
                      </a:r>
                      <a:r>
                        <a:rPr lang="en-US" altLang="zh-TW" sz="1500" dirty="0">
                          <a:effectLst/>
                        </a:rPr>
                        <a:t>1 435 </a:t>
                      </a:r>
                      <a:r>
                        <a:rPr lang="en-US" altLang="zh-TW" sz="1500" u="none" strike="noStrike" dirty="0">
                          <a:solidFill>
                            <a:srgbClr val="0B0080"/>
                          </a:solidFill>
                          <a:effectLst/>
                          <a:hlinkClick r:id="rId4" tooltip="毫米"/>
                        </a:rPr>
                        <a:t>mm</a:t>
                      </a:r>
                      <a:r>
                        <a:rPr lang="zh-TW" altLang="en-US" sz="1500" dirty="0">
                          <a:effectLst/>
                        </a:rPr>
                        <a:t>（</a:t>
                      </a:r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5" tooltip="標準鐵軌"/>
                        </a:rPr>
                        <a:t>標準軌</a:t>
                      </a:r>
                      <a:r>
                        <a:rPr lang="zh-TW" altLang="en-US" sz="1500" dirty="0">
                          <a:effectLst/>
                        </a:rPr>
                        <a:t>）</a:t>
                      </a:r>
                      <a:br>
                        <a:rPr lang="zh-TW" altLang="en-US" sz="1500" dirty="0">
                          <a:effectLst/>
                        </a:rPr>
                      </a:br>
                      <a:r>
                        <a:rPr lang="zh-TW" altLang="en-US" sz="1500" dirty="0">
                          <a:effectLst/>
                        </a:rPr>
                        <a:t>文湖線：軌枕中心線間距</a:t>
                      </a:r>
                      <a:r>
                        <a:rPr lang="en-US" altLang="zh-TW" sz="1500" dirty="0">
                          <a:effectLst/>
                        </a:rPr>
                        <a:t>1,880mm</a:t>
                      </a:r>
                      <a:r>
                        <a:rPr lang="en-US" altLang="zh-TW" sz="15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6"/>
                        </a:rPr>
                        <a:t>[b]</a:t>
                      </a:r>
                      <a:endParaRPr lang="zh-TW" altLang="en-US" sz="1500" dirty="0">
                        <a:effectLst/>
                      </a:endParaRP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7052"/>
                  </a:ext>
                </a:extLst>
              </a:tr>
              <a:tr h="47437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 u="none" strike="noStrike">
                          <a:solidFill>
                            <a:srgbClr val="0B0080"/>
                          </a:solidFill>
                          <a:effectLst/>
                          <a:hlinkClick r:id="rId7" tooltip="最小曲線半徑"/>
                        </a:rPr>
                        <a:t>最小曲線半徑</a:t>
                      </a:r>
                      <a:endParaRPr lang="zh-TW" altLang="en-US" sz="1500">
                        <a:effectLst/>
                      </a:endParaRP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dirty="0">
                          <a:effectLst/>
                        </a:rPr>
                        <a:t>高運量路線：</a:t>
                      </a:r>
                      <a:r>
                        <a:rPr lang="en-US" altLang="zh-TW" sz="1500" dirty="0">
                          <a:effectLst/>
                        </a:rPr>
                        <a:t>200</a:t>
                      </a:r>
                      <a:r>
                        <a:rPr lang="zh-TW" altLang="en-US" sz="1500" dirty="0">
                          <a:effectLst/>
                        </a:rPr>
                        <a:t>公尺</a:t>
                      </a:r>
                      <a:br>
                        <a:rPr lang="zh-TW" altLang="en-US" sz="1500" dirty="0">
                          <a:effectLst/>
                        </a:rPr>
                      </a:br>
                      <a:r>
                        <a:rPr lang="zh-TW" altLang="en-US" sz="1500" dirty="0">
                          <a:effectLst/>
                        </a:rPr>
                        <a:t>文湖線：</a:t>
                      </a:r>
                      <a:r>
                        <a:rPr lang="en-US" altLang="zh-TW" sz="1500" dirty="0">
                          <a:effectLst/>
                        </a:rPr>
                        <a:t>30</a:t>
                      </a:r>
                      <a:r>
                        <a:rPr lang="zh-TW" altLang="en-US" sz="1500" dirty="0">
                          <a:effectLst/>
                        </a:rPr>
                        <a:t>公尺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30931"/>
                  </a:ext>
                </a:extLst>
              </a:tr>
              <a:tr h="364903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 u="none" strike="noStrike">
                          <a:solidFill>
                            <a:srgbClr val="0B0080"/>
                          </a:solidFill>
                          <a:effectLst/>
                          <a:hlinkClick r:id="rId8" tooltip="電氣化鐵路"/>
                        </a:rPr>
                        <a:t>驅動方式</a:t>
                      </a:r>
                      <a:endParaRPr lang="zh-TW" altLang="en-US" sz="1500">
                        <a:effectLst/>
                      </a:endParaRP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9" tooltip="第三軌供電"/>
                        </a:rPr>
                        <a:t>第三軌供電</a:t>
                      </a:r>
                      <a:r>
                        <a:rPr lang="zh-TW" altLang="en-US" sz="1500" dirty="0">
                          <a:effectLst/>
                        </a:rPr>
                        <a:t>（</a:t>
                      </a:r>
                      <a:r>
                        <a:rPr lang="en-US" altLang="zh-TW" sz="1500" dirty="0">
                          <a:effectLst/>
                        </a:rPr>
                        <a:t>750</a:t>
                      </a:r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伏特"/>
                        </a:rPr>
                        <a:t>伏特</a:t>
                      </a:r>
                      <a:r>
                        <a:rPr lang="zh-TW" alt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直流電"/>
                        </a:rPr>
                        <a:t>直流電</a:t>
                      </a:r>
                      <a:r>
                        <a:rPr lang="zh-TW" altLang="en-US" sz="1500" dirty="0">
                          <a:effectLst/>
                        </a:rPr>
                        <a:t>）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63002"/>
                  </a:ext>
                </a:extLst>
              </a:tr>
              <a:tr h="47437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>
                          <a:effectLst/>
                        </a:rPr>
                        <a:t>平均速度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dirty="0">
                          <a:effectLst/>
                        </a:rPr>
                        <a:t>高運量路線：</a:t>
                      </a:r>
                      <a:r>
                        <a:rPr lang="en-US" altLang="zh-TW" sz="1500" dirty="0">
                          <a:effectLst/>
                        </a:rPr>
                        <a:t>35</a:t>
                      </a:r>
                      <a:r>
                        <a:rPr lang="zh-TW" altLang="en-US" sz="1500" dirty="0">
                          <a:effectLst/>
                        </a:rPr>
                        <a:t>公里</a:t>
                      </a:r>
                      <a:r>
                        <a:rPr lang="en-US" altLang="zh-TW" sz="1500" dirty="0">
                          <a:effectLst/>
                        </a:rPr>
                        <a:t>/</a:t>
                      </a:r>
                      <a:r>
                        <a:rPr lang="zh-TW" altLang="en-US" sz="1500" dirty="0">
                          <a:effectLst/>
                        </a:rPr>
                        <a:t>小時</a:t>
                      </a:r>
                      <a:br>
                        <a:rPr lang="zh-TW" altLang="en-US" sz="1500" dirty="0">
                          <a:effectLst/>
                        </a:rPr>
                      </a:br>
                      <a:r>
                        <a:rPr lang="zh-TW" altLang="en-US" sz="1500" dirty="0">
                          <a:effectLst/>
                        </a:rPr>
                        <a:t>文湖線：</a:t>
                      </a:r>
                      <a:r>
                        <a:rPr lang="en-US" altLang="zh-TW" sz="1500" dirty="0">
                          <a:effectLst/>
                        </a:rPr>
                        <a:t>34</a:t>
                      </a:r>
                      <a:r>
                        <a:rPr lang="zh-TW" altLang="en-US" sz="1500" dirty="0">
                          <a:effectLst/>
                        </a:rPr>
                        <a:t>公里／小時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32544"/>
                  </a:ext>
                </a:extLst>
              </a:tr>
              <a:tr h="47437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500">
                          <a:effectLst/>
                        </a:rPr>
                        <a:t>最高速度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dirty="0">
                          <a:effectLst/>
                        </a:rPr>
                        <a:t>高運量路線：</a:t>
                      </a:r>
                      <a:r>
                        <a:rPr lang="en-US" altLang="zh-TW" sz="1500" dirty="0">
                          <a:effectLst/>
                        </a:rPr>
                        <a:t>80</a:t>
                      </a:r>
                      <a:r>
                        <a:rPr lang="zh-TW" altLang="en-US" sz="1500" dirty="0">
                          <a:effectLst/>
                        </a:rPr>
                        <a:t>公里</a:t>
                      </a:r>
                      <a:r>
                        <a:rPr lang="en-US" altLang="zh-TW" sz="1500" dirty="0">
                          <a:effectLst/>
                        </a:rPr>
                        <a:t>/</a:t>
                      </a:r>
                      <a:r>
                        <a:rPr lang="zh-TW" altLang="en-US" sz="1500" dirty="0">
                          <a:effectLst/>
                        </a:rPr>
                        <a:t>小時</a:t>
                      </a:r>
                      <a:br>
                        <a:rPr lang="zh-TW" altLang="en-US" sz="1500" dirty="0">
                          <a:effectLst/>
                        </a:rPr>
                      </a:br>
                      <a:r>
                        <a:rPr lang="zh-TW" altLang="en-US" sz="1500" dirty="0">
                          <a:effectLst/>
                        </a:rPr>
                        <a:t>文湖線：</a:t>
                      </a:r>
                      <a:r>
                        <a:rPr lang="en-US" altLang="zh-TW" sz="1500" dirty="0">
                          <a:effectLst/>
                        </a:rPr>
                        <a:t>70</a:t>
                      </a:r>
                      <a:r>
                        <a:rPr lang="zh-TW" altLang="en-US" sz="1500" dirty="0">
                          <a:effectLst/>
                        </a:rPr>
                        <a:t>公里／小時</a:t>
                      </a:r>
                    </a:p>
                  </a:txBody>
                  <a:tcPr marL="34925" marR="34925" marT="17462" marB="174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55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2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捷運建設過程</a:t>
            </a:r>
            <a:endParaRPr lang="zh-TW" altLang="en-US" sz="7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2430463"/>
            <a:ext cx="6068292" cy="3629515"/>
          </a:xfrm>
        </p:spPr>
      </p:pic>
    </p:spTree>
    <p:extLst>
      <p:ext uri="{BB962C8B-B14F-4D97-AF65-F5344CB8AC3E}">
        <p14:creationId xmlns:p14="http://schemas.microsoft.com/office/powerpoint/2010/main" val="211971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latin typeface="+mj-ea"/>
              </a:rPr>
              <a:t>捷運售票表</a:t>
            </a:r>
            <a:endParaRPr lang="zh-TW" altLang="en-US" sz="7200" dirty="0">
              <a:solidFill>
                <a:schemeClr val="accent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5628" y="2626821"/>
            <a:ext cx="5976851" cy="3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84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</a:rPr>
              <a:t>捷運時間表</a:t>
            </a:r>
            <a:endParaRPr lang="zh-TW" altLang="en-US" sz="7200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47" y="2557463"/>
            <a:ext cx="4056611" cy="3317875"/>
          </a:xfrm>
        </p:spPr>
      </p:pic>
    </p:spTree>
    <p:extLst>
      <p:ext uri="{BB962C8B-B14F-4D97-AF65-F5344CB8AC3E}">
        <p14:creationId xmlns:p14="http://schemas.microsoft.com/office/powerpoint/2010/main" val="278037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捷運原始發明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英國倫敦的地下鐵是在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1863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年通車的，是全世界第一座地下鐵喔！在美國地下鐵通常叫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Subway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，但是在英國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Subway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卻是指地下道，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Underground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才是指倫敦地鐵，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Tube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是比較口語化的稱呼。 倫敦地鐵以顏色做區分共有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，每條線又分相反兩方向（例如有向西和向東兩方向），通常在月台牆壁上會有一張本站地鐵的圖表，因為同一月台來的車有時會有不同，下一站也可能會有不同，所以除了要注意你是要搭那一方向的地鐵之外，也要注意來的車子是不是你所要搭的。倫敦地鐵四通八達，地鐵站密度全世界第一！走沒幾步</a:t>
            </a:r>
            <a:r>
              <a:rPr lang="zh-TW" altLang="en-US" sz="2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就碰到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地鐵站（快跟在台灣</a:t>
            </a:r>
            <a:r>
              <a:rPr lang="en-US" altLang="zh-TW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7-11</a:t>
            </a:r>
            <a:r>
              <a:rPr lang="zh-TW" altLang="en-US" sz="2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一樣密集啦！），所以在倫敦坐地鐵真是再方便不過了。 倫敦地鐵因其歷史悠久，也可以成為重要觀光據點喔！一般旅行團是不會設計台灣觀光客坐地鐵的，所以如果你有機會的話，一定要坐坐看，保證不比台北捷運差喔！</a:t>
            </a:r>
            <a:endParaRPr lang="zh-TW" altLang="en-US" sz="2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981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586</Words>
  <Application>Microsoft Office PowerPoint</Application>
  <PresentationFormat>寬螢幕</PresentationFormat>
  <Paragraphs>47</Paragraphs>
  <Slides>15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微軟正黑體</vt:lpstr>
      <vt:lpstr>新細明體</vt:lpstr>
      <vt:lpstr>Arial</vt:lpstr>
      <vt:lpstr>Garamond</vt:lpstr>
      <vt:lpstr>有機</vt:lpstr>
      <vt:lpstr>題目:桃園捷運</vt:lpstr>
      <vt:lpstr>我們桃園的捷運路線圖 離我們最近的是大園站</vt:lpstr>
      <vt:lpstr>桃園捷運介紹:</vt:lpstr>
      <vt:lpstr>桃園捷運內部介紹</vt:lpstr>
      <vt:lpstr>  捷運技術性資料 </vt:lpstr>
      <vt:lpstr>捷運建設過程</vt:lpstr>
      <vt:lpstr>捷運售票表</vt:lpstr>
      <vt:lpstr>捷運時間表</vt:lpstr>
      <vt:lpstr>捷運原始發明</vt:lpstr>
      <vt:lpstr>捷運有關影片</vt:lpstr>
      <vt:lpstr>捷運禮節及安全宣導</vt:lpstr>
      <vt:lpstr>桃園捷運A18站</vt:lpstr>
      <vt:lpstr>桃園捷運A8站</vt:lpstr>
      <vt:lpstr>桃園捷運A11站</vt:lpstr>
      <vt:lpstr>桃園捷運A16站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題目:桃園捷運</dc:title>
  <dc:creator>user</dc:creator>
  <cp:lastModifiedBy>user</cp:lastModifiedBy>
  <cp:revision>7</cp:revision>
  <dcterms:created xsi:type="dcterms:W3CDTF">2017-09-29T00:07:43Z</dcterms:created>
  <dcterms:modified xsi:type="dcterms:W3CDTF">2017-09-29T01:05:49Z</dcterms:modified>
</cp:coreProperties>
</file>