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4" autoAdjust="0"/>
    <p:restoredTop sz="94660"/>
  </p:normalViewPr>
  <p:slideViewPr>
    <p:cSldViewPr snapToGrid="0">
      <p:cViewPr varScale="1">
        <p:scale>
          <a:sx n="115" d="100"/>
          <a:sy n="115" d="100"/>
        </p:scale>
        <p:origin x="5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3464337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31249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233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1171653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5534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709990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2650755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3588305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223291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217376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3172668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228212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198565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4229267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240800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384A428-C74F-4079-9BAC-CEBB2C38AF18}" type="slidenum">
              <a:rPr lang="zh-TW" altLang="en-US" smtClean="0"/>
              <a:t>‹#›</a:t>
            </a:fld>
            <a:endParaRPr lang="zh-TW" altLang="en-US"/>
          </a:p>
        </p:txBody>
      </p:sp>
      <p:sp>
        <p:nvSpPr>
          <p:cNvPr id="5" name="Date Placeholder 4"/>
          <p:cNvSpPr>
            <a:spLocks noGrp="1"/>
          </p:cNvSpPr>
          <p:nvPr>
            <p:ph type="dt" sz="half" idx="10"/>
          </p:nvPr>
        </p:nvSpPr>
        <p:spPr/>
        <p:txBody>
          <a:bodyPr/>
          <a:lstStyle/>
          <a:p>
            <a:fld id="{58294E90-219D-45E6-80AB-995F581A70DA}" type="datetimeFigureOut">
              <a:rPr lang="zh-TW" altLang="en-US" smtClean="0"/>
              <a:t>2019/9/20</a:t>
            </a:fld>
            <a:endParaRPr lang="zh-TW" altLang="en-US"/>
          </a:p>
        </p:txBody>
      </p:sp>
    </p:spTree>
    <p:extLst>
      <p:ext uri="{BB962C8B-B14F-4D97-AF65-F5344CB8AC3E}">
        <p14:creationId xmlns:p14="http://schemas.microsoft.com/office/powerpoint/2010/main" val="304944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294E90-219D-45E6-80AB-995F581A70DA}" type="datetimeFigureOut">
              <a:rPr lang="zh-TW" altLang="en-US" smtClean="0"/>
              <a:t>2019/9/20</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84A428-C74F-4079-9BAC-CEBB2C38AF18}" type="slidenum">
              <a:rPr lang="zh-TW" altLang="en-US" smtClean="0"/>
              <a:t>‹#›</a:t>
            </a:fld>
            <a:endParaRPr lang="zh-TW" altLang="en-US"/>
          </a:p>
        </p:txBody>
      </p:sp>
    </p:spTree>
    <p:extLst>
      <p:ext uri="{BB962C8B-B14F-4D97-AF65-F5344CB8AC3E}">
        <p14:creationId xmlns:p14="http://schemas.microsoft.com/office/powerpoint/2010/main" val="218441691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sz="6000" dirty="0" smtClean="0"/>
              <a:t>電子菸知多少</a:t>
            </a:r>
            <a:endParaRPr lang="zh-TW" altLang="en-US" sz="6000" dirty="0"/>
          </a:p>
        </p:txBody>
      </p:sp>
      <p:sp>
        <p:nvSpPr>
          <p:cNvPr id="3" name="副標題 2"/>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27162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a:t>
            </a:r>
            <a:r>
              <a:rPr lang="zh-TW" altLang="en-US" sz="4400" dirty="0" smtClean="0"/>
              <a:t>目錄</a:t>
            </a:r>
            <a:endParaRPr lang="zh-TW" altLang="en-US" sz="4400" dirty="0"/>
          </a:p>
        </p:txBody>
      </p:sp>
      <p:sp>
        <p:nvSpPr>
          <p:cNvPr id="3" name="內容版面配置區 2"/>
          <p:cNvSpPr>
            <a:spLocks noGrp="1"/>
          </p:cNvSpPr>
          <p:nvPr>
            <p:ph idx="1"/>
          </p:nvPr>
        </p:nvSpPr>
        <p:spPr/>
        <p:txBody>
          <a:bodyPr>
            <a:normAutofit/>
          </a:bodyPr>
          <a:lstStyle/>
          <a:p>
            <a:r>
              <a:rPr lang="en-US" altLang="zh-TW" sz="2000" dirty="0" smtClean="0"/>
              <a:t>2.</a:t>
            </a:r>
            <a:r>
              <a:rPr lang="zh-TW" altLang="en-US" sz="2000" dirty="0" smtClean="0"/>
              <a:t>目錄</a:t>
            </a:r>
            <a:endParaRPr lang="en-US" altLang="zh-TW" sz="2000" dirty="0" smtClean="0"/>
          </a:p>
          <a:p>
            <a:r>
              <a:rPr lang="en-US" altLang="zh-TW" sz="2000" dirty="0" smtClean="0"/>
              <a:t>3.</a:t>
            </a:r>
            <a:r>
              <a:rPr lang="zh-TW" altLang="en-US" sz="2000" dirty="0" smtClean="0"/>
              <a:t>電子菸是什麼</a:t>
            </a:r>
            <a:r>
              <a:rPr lang="zh-TW" altLang="en-US" sz="2000" dirty="0"/>
              <a:t>？</a:t>
            </a:r>
            <a:endParaRPr lang="en-US" altLang="zh-TW" sz="2000" dirty="0" smtClean="0"/>
          </a:p>
          <a:p>
            <a:r>
              <a:rPr lang="en-US" altLang="zh-TW" sz="2000" dirty="0" smtClean="0"/>
              <a:t>4</a:t>
            </a:r>
            <a:r>
              <a:rPr lang="zh-TW" altLang="en-US" sz="2000" dirty="0"/>
              <a:t>電子</a:t>
            </a:r>
            <a:r>
              <a:rPr lang="zh-TW" altLang="en-US" sz="2000" dirty="0" smtClean="0"/>
              <a:t>菸的成分</a:t>
            </a:r>
            <a:endParaRPr lang="en-US" altLang="zh-TW" sz="2000" dirty="0" smtClean="0"/>
          </a:p>
          <a:p>
            <a:r>
              <a:rPr lang="en-US" altLang="zh-TW" sz="2000" dirty="0" smtClean="0"/>
              <a:t>5</a:t>
            </a:r>
            <a:r>
              <a:rPr lang="zh-TW" altLang="en-US" sz="2000" dirty="0" smtClean="0"/>
              <a:t>電子菸跟香菸的差別</a:t>
            </a:r>
            <a:endParaRPr lang="en-US" altLang="zh-TW" sz="2000" dirty="0" smtClean="0"/>
          </a:p>
          <a:p>
            <a:r>
              <a:rPr lang="en-US" altLang="zh-TW" sz="2000" dirty="0" smtClean="0"/>
              <a:t>6</a:t>
            </a:r>
            <a:r>
              <a:rPr lang="zh-TW" altLang="en-US" sz="2000" dirty="0" smtClean="0"/>
              <a:t>電子菸能幫助戒菸嗎</a:t>
            </a:r>
            <a:r>
              <a:rPr lang="zh-TW" altLang="en-US" sz="2000" dirty="0"/>
              <a:t>？</a:t>
            </a:r>
            <a:endParaRPr lang="en-US" altLang="zh-TW" sz="2000" dirty="0" smtClean="0"/>
          </a:p>
          <a:p>
            <a:r>
              <a:rPr lang="en-US" altLang="zh-TW" sz="2000" dirty="0" smtClean="0"/>
              <a:t>7</a:t>
            </a:r>
            <a:r>
              <a:rPr lang="zh-TW" altLang="en-US" sz="2000" dirty="0" smtClean="0"/>
              <a:t>美國電子菸調查</a:t>
            </a:r>
            <a:endParaRPr lang="en-US" altLang="zh-TW" sz="2000" dirty="0" smtClean="0"/>
          </a:p>
          <a:p>
            <a:r>
              <a:rPr lang="en-US" altLang="zh-TW" sz="2000" dirty="0" smtClean="0"/>
              <a:t>8</a:t>
            </a:r>
            <a:r>
              <a:rPr lang="zh-TW" altLang="en-US" sz="2000" dirty="0" smtClean="0"/>
              <a:t>電子菸為什麼比香菸好</a:t>
            </a:r>
            <a:r>
              <a:rPr lang="zh-TW" altLang="en-US" sz="2000" dirty="0"/>
              <a:t>？</a:t>
            </a:r>
          </a:p>
        </p:txBody>
      </p:sp>
    </p:spTree>
    <p:extLst>
      <p:ext uri="{BB962C8B-B14F-4D97-AF65-F5344CB8AC3E}">
        <p14:creationId xmlns:p14="http://schemas.microsoft.com/office/powerpoint/2010/main" val="789468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                 電子菸是什麼</a:t>
            </a:r>
            <a:r>
              <a:rPr lang="zh-TW" altLang="en-US" dirty="0"/>
              <a:t>？</a:t>
            </a:r>
            <a:endParaRPr lang="zh-TW" altLang="en-US" sz="4000" dirty="0"/>
          </a:p>
        </p:txBody>
      </p:sp>
      <p:sp>
        <p:nvSpPr>
          <p:cNvPr id="3" name="內容版面配置區 2"/>
          <p:cNvSpPr>
            <a:spLocks noGrp="1"/>
          </p:cNvSpPr>
          <p:nvPr>
            <p:ph idx="1"/>
          </p:nvPr>
        </p:nvSpPr>
        <p:spPr/>
        <p:txBody>
          <a:bodyPr/>
          <a:lstStyle/>
          <a:p>
            <a:r>
              <a:rPr lang="zh-TW" altLang="en-US" dirty="0">
                <a:solidFill>
                  <a:srgbClr val="222222"/>
                </a:solidFill>
                <a:latin typeface="LiHei Pro Medium"/>
              </a:rPr>
              <a:t>吸菸對身體有害，但愈來愈多人改抽電子菸，據說比較健康，還不會有二手菸問題</a:t>
            </a:r>
            <a:r>
              <a:rPr lang="zh-TW" altLang="en-US" dirty="0" smtClean="0">
                <a:solidFill>
                  <a:srgbClr val="222222"/>
                </a:solidFill>
                <a:latin typeface="LiHei Pro Medium"/>
              </a:rPr>
              <a:t>。</a:t>
            </a:r>
            <a:endParaRPr lang="en-US" altLang="zh-TW" dirty="0">
              <a:solidFill>
                <a:srgbClr val="222222"/>
              </a:solidFill>
              <a:latin typeface="LiHei Pro Medium"/>
            </a:endParaRPr>
          </a:p>
          <a:p>
            <a:r>
              <a:rPr lang="zh-TW" altLang="en-US" dirty="0"/>
              <a:t>電子菸，是近年興起的新形態菸品，在全球吸菸人口逐漸下降時，以科技、時尚之姿問世，不到幾年，就擄獲大量使用者，且影響力持續增加。根據統計，電子菸和相關產品在全球銷售額從</a:t>
            </a:r>
            <a:r>
              <a:rPr lang="en-US" altLang="zh-TW" dirty="0"/>
              <a:t>5</a:t>
            </a:r>
            <a:r>
              <a:rPr lang="zh-TW" altLang="en-US" dirty="0"/>
              <a:t>年前的</a:t>
            </a:r>
            <a:r>
              <a:rPr lang="en-US" altLang="zh-TW" dirty="0"/>
              <a:t>42</a:t>
            </a:r>
            <a:r>
              <a:rPr lang="zh-TW" altLang="en-US" dirty="0"/>
              <a:t>億美元，至今增至</a:t>
            </a:r>
            <a:r>
              <a:rPr lang="en-US" altLang="zh-TW" dirty="0"/>
              <a:t>226</a:t>
            </a:r>
            <a:r>
              <a:rPr lang="zh-TW" altLang="en-US" dirty="0"/>
              <a:t>億美元。</a:t>
            </a:r>
          </a:p>
          <a:p>
            <a:r>
              <a:rPr lang="zh-TW" altLang="en-US" dirty="0"/>
              <a:t>在台灣，不論成人與青少年，都能透過網路及實體店面購買使用，但其實目前法令規定電子菸不得攜帶入境及販售。近年來，許多聲音積極要求政府開放電子菸，引起熱議，反它、挺它的各言其是，爭論不休。</a:t>
            </a:r>
          </a:p>
          <a:p>
            <a:pPr marL="0" indent="0">
              <a:buNone/>
            </a:pPr>
            <a:endParaRPr lang="zh-TW" altLang="en-US" dirty="0"/>
          </a:p>
        </p:txBody>
      </p:sp>
    </p:spTree>
    <p:extLst>
      <p:ext uri="{BB962C8B-B14F-4D97-AF65-F5344CB8AC3E}">
        <p14:creationId xmlns:p14="http://schemas.microsoft.com/office/powerpoint/2010/main" val="51785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電子菸的成分</a:t>
            </a:r>
            <a:endParaRPr lang="zh-TW" altLang="en-US" dirty="0"/>
          </a:p>
        </p:txBody>
      </p:sp>
      <p:sp>
        <p:nvSpPr>
          <p:cNvPr id="3" name="內容版面配置區 2"/>
          <p:cNvSpPr>
            <a:spLocks noGrp="1"/>
          </p:cNvSpPr>
          <p:nvPr>
            <p:ph idx="1"/>
          </p:nvPr>
        </p:nvSpPr>
        <p:spPr/>
        <p:txBody>
          <a:bodyPr>
            <a:normAutofit/>
          </a:bodyPr>
          <a:lstStyle/>
          <a:p>
            <a:r>
              <a:rPr lang="zh-TW" altLang="en-US" b="1" dirty="0"/>
              <a:t>電子菸由主機</a:t>
            </a:r>
            <a:r>
              <a:rPr lang="en-US" altLang="zh-TW" b="1" dirty="0"/>
              <a:t>(</a:t>
            </a:r>
            <a:r>
              <a:rPr lang="zh-TW" altLang="en-US" b="1" dirty="0"/>
              <a:t>電池</a:t>
            </a:r>
            <a:r>
              <a:rPr lang="en-US" altLang="zh-TW" b="1" dirty="0"/>
              <a:t>)</a:t>
            </a:r>
            <a:r>
              <a:rPr lang="zh-TW" altLang="en-US" b="1" dirty="0"/>
              <a:t>、霧化器與專用的精油所組成，透過主機中的電池放電，霧化器加溫的程序，使精油霧化產生煙霧。</a:t>
            </a:r>
            <a:endParaRPr lang="zh-TW" altLang="en-US" dirty="0"/>
          </a:p>
          <a:p>
            <a:r>
              <a:rPr lang="zh-TW" altLang="en-US" b="1" dirty="0" smtClean="0"/>
              <a:t>電子</a:t>
            </a:r>
            <a:r>
              <a:rPr lang="zh-TW" altLang="en-US" b="1" dirty="0"/>
              <a:t>煙油</a:t>
            </a:r>
            <a:r>
              <a:rPr lang="en-US" altLang="zh-TW" b="1" dirty="0"/>
              <a:t>/</a:t>
            </a:r>
            <a:r>
              <a:rPr lang="zh-TW" altLang="en-US" b="1" dirty="0"/>
              <a:t>煙液 由丙二醇、丙三醇、香料三大成分所組成</a:t>
            </a:r>
            <a:endParaRPr lang="zh-TW" altLang="en-US" dirty="0"/>
          </a:p>
          <a:p>
            <a:r>
              <a:rPr lang="en-US" altLang="zh-TW" b="1" dirty="0"/>
              <a:t>1.</a:t>
            </a:r>
            <a:r>
              <a:rPr lang="zh-TW" altLang="en-US" b="1" dirty="0"/>
              <a:t>丙二醇為合法的食品添加劑，大量的被使用於食品與化妝品之中</a:t>
            </a:r>
            <a:endParaRPr lang="zh-TW" altLang="en-US" dirty="0"/>
          </a:p>
          <a:p>
            <a:r>
              <a:rPr lang="en-US" altLang="zh-TW" b="1" dirty="0"/>
              <a:t>2.</a:t>
            </a:r>
            <a:r>
              <a:rPr lang="zh-TW" altLang="en-US" b="1" dirty="0"/>
              <a:t>丙三醇（甘油</a:t>
            </a:r>
            <a:r>
              <a:rPr lang="en-US" altLang="zh-TW" b="1" dirty="0"/>
              <a:t>/</a:t>
            </a:r>
            <a:r>
              <a:rPr lang="zh-TW" altLang="en-US" b="1" dirty="0"/>
              <a:t>蔬菜甘油）也是合法的食品添加劑，也被應用在許多藥品之中，多數較有規模的廠商多是使用植物提煉的丙三醇</a:t>
            </a:r>
            <a:endParaRPr lang="zh-TW" altLang="en-US" dirty="0"/>
          </a:p>
          <a:p>
            <a:r>
              <a:rPr lang="en-US" altLang="zh-TW" b="1" dirty="0"/>
              <a:t>3.</a:t>
            </a:r>
            <a:r>
              <a:rPr lang="zh-TW" altLang="en-US" b="1" dirty="0"/>
              <a:t>香精，一般多數具規模的廠商，皆會選擇安全性上較高的食品級香精做添加 </a:t>
            </a:r>
            <a:r>
              <a:rPr lang="en-US" altLang="zh-TW" b="1" dirty="0"/>
              <a:t>(</a:t>
            </a:r>
            <a:r>
              <a:rPr lang="zh-TW" altLang="en-US" b="1" dirty="0"/>
              <a:t>如</a:t>
            </a:r>
            <a:r>
              <a:rPr lang="en-US" altLang="zh-TW" b="1" dirty="0"/>
              <a:t>TFA</a:t>
            </a:r>
            <a:r>
              <a:rPr lang="zh-TW" altLang="en-US" b="1" dirty="0"/>
              <a:t>、</a:t>
            </a:r>
            <a:r>
              <a:rPr lang="en-US" altLang="zh-TW" b="1" dirty="0"/>
              <a:t>Capella</a:t>
            </a:r>
            <a:r>
              <a:rPr lang="zh-TW" altLang="en-US" b="1" dirty="0"/>
              <a:t>等等</a:t>
            </a:r>
            <a:r>
              <a:rPr lang="en-US" altLang="zh-TW" b="1" dirty="0"/>
              <a:t>)</a:t>
            </a:r>
            <a:endParaRPr lang="zh-TW" altLang="en-US" dirty="0"/>
          </a:p>
          <a:p>
            <a:r>
              <a:rPr lang="zh-TW" altLang="en-US" b="1" dirty="0" smtClean="0"/>
              <a:t>市面</a:t>
            </a:r>
            <a:r>
              <a:rPr lang="zh-TW" altLang="en-US" b="1" dirty="0"/>
              <a:t>上流通著不少含尼古丁精油，但對於電子精油而言，它只是一款選擇性添加物，並非必須品</a:t>
            </a:r>
            <a:r>
              <a:rPr lang="zh-TW" altLang="en-US" b="1" dirty="0" smtClean="0"/>
              <a:t>。尼古丁</a:t>
            </a:r>
            <a:r>
              <a:rPr lang="zh-TW" altLang="en-US" b="1" dirty="0"/>
              <a:t>於台灣為藥事法管制物品，因此迷霧賣場不販售任何相關添加之精油產品。</a:t>
            </a:r>
            <a:endParaRPr lang="zh-TW" altLang="en-US" dirty="0"/>
          </a:p>
          <a:p>
            <a:endParaRPr lang="zh-TW" altLang="en-US" dirty="0"/>
          </a:p>
        </p:txBody>
      </p:sp>
    </p:spTree>
    <p:extLst>
      <p:ext uri="{BB962C8B-B14F-4D97-AF65-F5344CB8AC3E}">
        <p14:creationId xmlns:p14="http://schemas.microsoft.com/office/powerpoint/2010/main" val="79309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電子菸跟香菸的差別</a:t>
            </a:r>
            <a:endParaRPr lang="zh-TW" altLang="en-US" dirty="0"/>
          </a:p>
        </p:txBody>
      </p:sp>
      <p:sp>
        <p:nvSpPr>
          <p:cNvPr id="3" name="內容版面配置區 2"/>
          <p:cNvSpPr>
            <a:spLocks noGrp="1"/>
          </p:cNvSpPr>
          <p:nvPr>
            <p:ph idx="1"/>
          </p:nvPr>
        </p:nvSpPr>
        <p:spPr/>
        <p:txBody>
          <a:bodyPr>
            <a:normAutofit fontScale="77500" lnSpcReduction="20000"/>
          </a:bodyPr>
          <a:lstStyle/>
          <a:p>
            <a:pPr fontAlgn="base"/>
            <a:r>
              <a:rPr lang="zh-TW" altLang="en-US" dirty="0"/>
              <a:t>電子菸主要原理是透過電流，將煙油霧化，</a:t>
            </a:r>
            <a:r>
              <a:rPr lang="en-US" altLang="zh-TW" dirty="0"/>
              <a:t>2004</a:t>
            </a:r>
            <a:r>
              <a:rPr lang="zh-TW" altLang="en-US" dirty="0"/>
              <a:t>年問世後，開始盛行於各國，電子菸商宣稱電子菸對健康的危害微乎其微，加上多數國家並未對電子菸課菸稅，因此電子菸價格比傳統香菸低廉，這也是電子菸受歡迎的主因。</a:t>
            </a:r>
          </a:p>
          <a:p>
            <a:pPr fontAlgn="base"/>
            <a:r>
              <a:rPr lang="zh-TW" altLang="en-US" dirty="0" smtClean="0"/>
              <a:t>電子</a:t>
            </a:r>
            <a:r>
              <a:rPr lang="zh-TW" altLang="en-US" dirty="0"/>
              <a:t>菸雖然不像傳統香菸，燃燒後會釋放大量致癌物，但卻藏有甲醛、重金屬與其他化學物質，像甲醛就是致癌物，由此可知，電子菸仍有致癌風險。</a:t>
            </a:r>
          </a:p>
          <a:p>
            <a:r>
              <a:rPr lang="zh-TW" altLang="en-US" dirty="0"/>
              <a:t>國外也有學者認為，使用電子菸的人，很容易進一步使用傳統香菸，進而造成多種傷害，因此電子菸可說是入門毒品。雖然如此，英國衛生部轄下公衛研究院在</a:t>
            </a:r>
            <a:r>
              <a:rPr lang="en-US" altLang="zh-TW" dirty="0"/>
              <a:t>2015</a:t>
            </a:r>
            <a:r>
              <a:rPr lang="zh-TW" altLang="en-US" dirty="0"/>
              <a:t>年</a:t>
            </a:r>
            <a:r>
              <a:rPr lang="en-US" altLang="zh-TW" dirty="0"/>
              <a:t>8</a:t>
            </a:r>
            <a:r>
              <a:rPr lang="zh-TW" altLang="en-US" dirty="0"/>
              <a:t>月發表報告指出，比起傳統香菸，電子菸可減少</a:t>
            </a:r>
            <a:r>
              <a:rPr lang="en-US" altLang="zh-TW" dirty="0"/>
              <a:t>95%</a:t>
            </a:r>
            <a:r>
              <a:rPr lang="zh-TW" altLang="en-US" dirty="0"/>
              <a:t>的</a:t>
            </a:r>
            <a:r>
              <a:rPr lang="zh-TW" altLang="en-US" dirty="0" smtClean="0"/>
              <a:t>危害，</a:t>
            </a:r>
            <a:r>
              <a:rPr lang="zh-TW" altLang="en-US" dirty="0"/>
              <a:t>認為電子菸可幫助抽菸者減少香菸傷害。這項報告雖然受到許多抨擊，卻可看出英國官方對這議題所抱持的態度</a:t>
            </a:r>
            <a:r>
              <a:rPr lang="zh-TW" altLang="en-US" dirty="0" smtClean="0"/>
              <a:t>。</a:t>
            </a:r>
            <a:r>
              <a:rPr lang="zh-TW" altLang="en-US" dirty="0"/>
              <a:t>研究作者指出，英國將重點放在抽菸族群，希望透過電子菸，減少傳統香菸傷害。但美國政府則將重點放在非吸菸族群、兒童與青少年的健康，因此對電子菸傾向嚴格控管</a:t>
            </a:r>
            <a:r>
              <a:rPr lang="zh-TW" altLang="en-US" dirty="0" smtClean="0"/>
              <a:t>。</a:t>
            </a:r>
            <a:endParaRPr lang="en-US" altLang="zh-TW" dirty="0" smtClean="0"/>
          </a:p>
          <a:p>
            <a:pPr fontAlgn="base"/>
            <a:r>
              <a:rPr lang="zh-TW" altLang="en-US" dirty="0" smtClean="0"/>
              <a:t>電子</a:t>
            </a:r>
            <a:r>
              <a:rPr lang="zh-TW" altLang="en-US" dirty="0"/>
              <a:t>菸多含有尼古丁，無論量多量少，尼古丁都會讓人上癮，基於其上癮本質，加上電子菸讓許多小朋友、青少年，甚至過去不抽菸的人開始接觸尼古丁，美國政府發現情況不對，才趕快踩剎車，管制政策也開始轉趨嚴格。</a:t>
            </a:r>
          </a:p>
          <a:p>
            <a:pPr fontAlgn="base"/>
            <a:r>
              <a:rPr lang="zh-TW" altLang="en-US" dirty="0"/>
              <a:t>在台灣，販售含尼古丁電子菸是違法行為，但此一禁止策略卻無法有效阻擋電子菸流入市面，而在電子菸走入地下化後可能因為品質沒有控管而產生更多的問題。日前，衛福部表示正研擬將電子菸的管理納入</a:t>
            </a:r>
            <a:r>
              <a:rPr lang="en-US" altLang="zh-TW" dirty="0"/>
              <a:t>《</a:t>
            </a:r>
            <a:r>
              <a:rPr lang="zh-TW" altLang="en-US" dirty="0"/>
              <a:t>菸害防制法</a:t>
            </a:r>
            <a:r>
              <a:rPr lang="en-US" altLang="zh-TW" dirty="0"/>
              <a:t>》</a:t>
            </a:r>
            <a:r>
              <a:rPr lang="zh-TW" altLang="en-US" dirty="0"/>
              <a:t>，未來電子菸管制情況，勢必對抽菸者、社會大眾造成重大影響。吳憲林醫師表示，電子菸是否如菸商所宣稱較「安全」，目前未有定論，他則持懷疑態度，舉例來說，有些物質直到運用於香菸，才發現會致癌，電子菸所含化學物質</a:t>
            </a:r>
            <a:r>
              <a:rPr lang="zh-TW" altLang="en-US" dirty="0" smtClean="0"/>
              <a:t>，，</a:t>
            </a:r>
            <a:r>
              <a:rPr lang="zh-TW" altLang="en-US" dirty="0"/>
              <a:t>往後需要更多證據、長時間追蹤，才能證實其安全性</a:t>
            </a:r>
            <a:r>
              <a:rPr lang="zh-TW" altLang="en-US" dirty="0" smtClean="0"/>
              <a:t>。</a:t>
            </a:r>
            <a:endParaRPr lang="zh-TW" altLang="en-US" dirty="0"/>
          </a:p>
        </p:txBody>
      </p:sp>
    </p:spTree>
    <p:extLst>
      <p:ext uri="{BB962C8B-B14F-4D97-AF65-F5344CB8AC3E}">
        <p14:creationId xmlns:p14="http://schemas.microsoft.com/office/powerpoint/2010/main" val="654286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電子菸能幫助戒菸嗎</a:t>
            </a:r>
            <a:r>
              <a:rPr lang="zh-TW" altLang="en-US" dirty="0"/>
              <a:t>？</a:t>
            </a:r>
            <a:r>
              <a:rPr lang="zh-TW" altLang="en-US" dirty="0" smtClean="0"/>
              <a:t> </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a:t>國這項最新研究顯示，改吸電子煙的受試者，戒菸達一年的成功率是</a:t>
            </a:r>
            <a:r>
              <a:rPr lang="en-US" altLang="zh-TW" dirty="0"/>
              <a:t>18.0%</a:t>
            </a:r>
            <a:r>
              <a:rPr lang="zh-TW" altLang="en-US" dirty="0"/>
              <a:t>，遠高於尼古丁替代療法受試者的</a:t>
            </a:r>
            <a:r>
              <a:rPr lang="en-US" altLang="zh-TW" dirty="0"/>
              <a:t>9.9%</a:t>
            </a:r>
            <a:r>
              <a:rPr lang="zh-TW" altLang="en-US" dirty="0"/>
              <a:t>。前者遠比後者更能夠長期使用戒菸輔助裝置，咳嗽、有痰的症狀減輕更明顯，也比較不容易引發反胃感，不過喉嚨與嘴巴較容易出不現不適</a:t>
            </a:r>
            <a:r>
              <a:rPr lang="zh-TW" altLang="en-US" dirty="0" smtClean="0"/>
              <a:t>。因此</a:t>
            </a:r>
            <a:r>
              <a:rPr lang="zh-TW" altLang="en-US" dirty="0"/>
              <a:t>研究團隊的結論是，電子煙的戒菸效用確實高於尼古丁替代療法</a:t>
            </a:r>
            <a:r>
              <a:rPr lang="zh-TW" altLang="en-US" dirty="0" smtClean="0"/>
              <a:t>。</a:t>
            </a:r>
            <a:endParaRPr lang="en-US" altLang="zh-TW" dirty="0" smtClean="0"/>
          </a:p>
          <a:p>
            <a:pPr fontAlgn="base"/>
            <a:r>
              <a:rPr lang="zh-TW" altLang="en-US" dirty="0"/>
              <a:t>這項研究中使用電子煙戒菸成功的受試者，有</a:t>
            </a:r>
            <a:r>
              <a:rPr lang="en-US" altLang="zh-TW" dirty="0"/>
              <a:t>80%</a:t>
            </a:r>
            <a:r>
              <a:rPr lang="zh-TW" altLang="en-US" dirty="0"/>
              <a:t>一年之後仍然在吸食電子煙；但是使用尼古丁替代療法的受試者，只有</a:t>
            </a:r>
            <a:r>
              <a:rPr lang="en-US" altLang="zh-TW" dirty="0"/>
              <a:t>9%</a:t>
            </a:r>
            <a:r>
              <a:rPr lang="zh-TW" altLang="en-US" dirty="0"/>
              <a:t>一年後仍然在使用相關產品。專家相當擔憂尼古丁成癮的影響，而且長期吸食電子煙可能也會產生其他目前未知的傷害</a:t>
            </a:r>
            <a:r>
              <a:rPr lang="zh-TW" altLang="en-US" dirty="0" smtClean="0"/>
              <a:t>。</a:t>
            </a:r>
            <a:endParaRPr lang="en-US" altLang="zh-TW" dirty="0" smtClean="0"/>
          </a:p>
          <a:p>
            <a:pPr fontAlgn="base"/>
            <a:r>
              <a:rPr lang="zh-TW" altLang="en-US" dirty="0" smtClean="0"/>
              <a:t>因此</a:t>
            </a:r>
            <a:r>
              <a:rPr lang="zh-TW" altLang="en-US" dirty="0"/>
              <a:t>專家建議，對於嘗試戒菸者，應該在其他療法都無效之後，再建議使用電子煙，而且煙液的尼古丁濃度越低越好，使用療程必須訂出明確時間表</a:t>
            </a:r>
            <a:r>
              <a:rPr lang="zh-TW" altLang="en-US" dirty="0" smtClean="0"/>
              <a:t>。</a:t>
            </a:r>
            <a:endParaRPr lang="en-US" altLang="zh-TW" dirty="0" smtClean="0"/>
          </a:p>
          <a:p>
            <a:pPr fontAlgn="base"/>
            <a:r>
              <a:rPr lang="zh-TW" altLang="en-US" dirty="0"/>
              <a:t>目前全球每年約有</a:t>
            </a:r>
            <a:r>
              <a:rPr lang="en-US" altLang="zh-TW" dirty="0"/>
              <a:t>600</a:t>
            </a:r>
            <a:r>
              <a:rPr lang="zh-TW" altLang="en-US" dirty="0"/>
              <a:t>萬人死於菸害，專家推估到</a:t>
            </a:r>
            <a:r>
              <a:rPr lang="en-US" altLang="zh-TW" dirty="0"/>
              <a:t>2030</a:t>
            </a:r>
            <a:r>
              <a:rPr lang="zh-TW" altLang="en-US" dirty="0"/>
              <a:t>年時將達</a:t>
            </a:r>
            <a:r>
              <a:rPr lang="en-US" altLang="zh-TW" dirty="0"/>
              <a:t>800</a:t>
            </a:r>
            <a:r>
              <a:rPr lang="zh-TW" altLang="en-US" dirty="0"/>
              <a:t>萬人。台灣每年有</a:t>
            </a:r>
            <a:r>
              <a:rPr lang="en-US" altLang="zh-TW" dirty="0"/>
              <a:t>2</a:t>
            </a:r>
            <a:r>
              <a:rPr lang="zh-TW" altLang="en-US" dirty="0"/>
              <a:t>萬</a:t>
            </a:r>
            <a:r>
              <a:rPr lang="en-US" altLang="zh-TW" dirty="0"/>
              <a:t>8000</a:t>
            </a:r>
            <a:r>
              <a:rPr lang="zh-TW" altLang="en-US" dirty="0"/>
              <a:t>人死於菸害，肺癌長期位居十大癌症死亡率之首。因此如何一方面利用電子煙提高戒菸工作成效，一方面防止無菸癮者（尤其青少年）尼古丁成癮，將是公衛當局一大挑戰。</a:t>
            </a:r>
          </a:p>
          <a:p>
            <a:pPr fontAlgn="base"/>
            <a:r>
              <a:rPr lang="zh-TW" altLang="en-US" dirty="0"/>
              <a:t>台灣目前仍然完全禁止電子煙。衛福部自</a:t>
            </a:r>
            <a:r>
              <a:rPr lang="en-US" altLang="zh-TW" dirty="0"/>
              <a:t>98</a:t>
            </a:r>
            <a:r>
              <a:rPr lang="zh-TW" altLang="en-US" dirty="0"/>
              <a:t>年</a:t>
            </a:r>
            <a:r>
              <a:rPr lang="en-US" altLang="zh-TW" dirty="0"/>
              <a:t>3</a:t>
            </a:r>
            <a:r>
              <a:rPr lang="zh-TW" altLang="en-US" dirty="0"/>
              <a:t>月起，將含尼古丁成分之電子煙產品納入藥品管理。</a:t>
            </a:r>
            <a:r>
              <a:rPr lang="en-US" altLang="zh-TW" dirty="0"/>
              <a:t>103</a:t>
            </a:r>
            <a:r>
              <a:rPr lang="zh-TW" altLang="en-US" dirty="0"/>
              <a:t>年</a:t>
            </a:r>
            <a:r>
              <a:rPr lang="en-US" altLang="zh-TW" dirty="0"/>
              <a:t>1</a:t>
            </a:r>
            <a:r>
              <a:rPr lang="zh-TW" altLang="en-US" dirty="0"/>
              <a:t>月召開會議決議：電子煙若含尼古丁，由藥政單位啟動查核作業，包含網路監測、查核、約談、檢驗；若產品不含尼古丁成分，也未宣稱具有戒菸療效，但因外形類似菸品，則違反菸害防制法</a:t>
            </a:r>
            <a:r>
              <a:rPr lang="zh-TW" altLang="en-US" dirty="0" smtClean="0"/>
              <a:t>。</a:t>
            </a:r>
            <a:endParaRPr lang="zh-TW" altLang="en-US" dirty="0"/>
          </a:p>
        </p:txBody>
      </p:sp>
    </p:spTree>
    <p:extLst>
      <p:ext uri="{BB962C8B-B14F-4D97-AF65-F5344CB8AC3E}">
        <p14:creationId xmlns:p14="http://schemas.microsoft.com/office/powerpoint/2010/main" val="391526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美國電子菸調查</a:t>
            </a:r>
            <a:endParaRPr lang="zh-TW" altLang="en-US" dirty="0"/>
          </a:p>
        </p:txBody>
      </p:sp>
      <p:sp>
        <p:nvSpPr>
          <p:cNvPr id="3" name="內容版面配置區 2"/>
          <p:cNvSpPr>
            <a:spLocks noGrp="1"/>
          </p:cNvSpPr>
          <p:nvPr>
            <p:ph idx="1"/>
          </p:nvPr>
        </p:nvSpPr>
        <p:spPr/>
        <p:txBody>
          <a:bodyPr/>
          <a:lstStyle/>
          <a:p>
            <a:r>
              <a:rPr lang="zh-TW" altLang="en-US" dirty="0"/>
              <a:t>而根據美國疾管局的最新報告，其早期研究發現，在臨床研究中受感染者們的病症均發現與電子菸產品所導致的嚴重疾病有相似性。</a:t>
            </a:r>
          </a:p>
          <a:p>
            <a:r>
              <a:rPr lang="zh-TW" altLang="en-US" dirty="0"/>
              <a:t>美國疾管局排除了傳染性肺病是死因的可能性。該機構現在認為電子菸化學物質接觸肺部可能是導致死亡的主因。</a:t>
            </a:r>
          </a:p>
          <a:p>
            <a:r>
              <a:rPr lang="en-US" altLang="zh-TW" dirty="0"/>
              <a:t>CDC</a:t>
            </a:r>
            <a:r>
              <a:rPr lang="zh-TW" altLang="en-US" dirty="0"/>
              <a:t>報告稱，截至今天，已有超過</a:t>
            </a:r>
            <a:r>
              <a:rPr lang="en-US" altLang="zh-TW" dirty="0"/>
              <a:t>25</a:t>
            </a:r>
            <a:r>
              <a:rPr lang="zh-TW" altLang="en-US" dirty="0"/>
              <a:t>個州回報了疑似使用電子菸產品相關的肺疾病例。除了建議人們停止使用電子菸之外，疾管局還建議用戶：「監測自己的症狀（如咳嗽，呼吸短促，胸痛，噁心，嘔吐，腹痛，發燒），並及時就醫健康問題。」此外，疾管局建議不要在街上購買電子菸產品，也不要將其改裝使用於禁止用途。</a:t>
            </a:r>
            <a:endParaRPr lang="zh-TW" altLang="en-US" dirty="0"/>
          </a:p>
        </p:txBody>
      </p:sp>
    </p:spTree>
    <p:extLst>
      <p:ext uri="{BB962C8B-B14F-4D97-AF65-F5344CB8AC3E}">
        <p14:creationId xmlns:p14="http://schemas.microsoft.com/office/powerpoint/2010/main" val="925398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電子菸為什麼比香菸好</a:t>
            </a:r>
            <a:r>
              <a:rPr lang="zh-TW" altLang="en-US" dirty="0"/>
              <a:t>？</a:t>
            </a:r>
          </a:p>
        </p:txBody>
      </p:sp>
      <p:sp>
        <p:nvSpPr>
          <p:cNvPr id="3" name="內容版面配置區 2"/>
          <p:cNvSpPr>
            <a:spLocks noGrp="1"/>
          </p:cNvSpPr>
          <p:nvPr>
            <p:ph idx="1"/>
          </p:nvPr>
        </p:nvSpPr>
        <p:spPr/>
        <p:txBody>
          <a:bodyPr>
            <a:normAutofit lnSpcReduction="10000"/>
          </a:bodyPr>
          <a:lstStyle/>
          <a:p>
            <a:pPr fontAlgn="base"/>
            <a:r>
              <a:rPr lang="en-US" altLang="zh-TW" dirty="0"/>
              <a:t>1.</a:t>
            </a:r>
            <a:r>
              <a:rPr lang="zh-TW" altLang="en-US" dirty="0"/>
              <a:t>更</a:t>
            </a:r>
            <a:r>
              <a:rPr lang="zh-TW" altLang="en-US" dirty="0" smtClean="0"/>
              <a:t>健康</a:t>
            </a:r>
            <a:r>
              <a:rPr lang="zh-TW" altLang="en-US" dirty="0"/>
              <a:t> </a:t>
            </a:r>
            <a:r>
              <a:rPr lang="zh-TW" altLang="en-US" dirty="0" smtClean="0"/>
              <a:t>電子</a:t>
            </a:r>
            <a:r>
              <a:rPr lang="zh-TW" altLang="en-US" dirty="0"/>
              <a:t>菸比一般香菸更佳健康；無菸草、無焦油或相關毒素。用電子菸的時候不會因燃燒菸草吸入</a:t>
            </a:r>
            <a:r>
              <a:rPr lang="en-US" altLang="zh-TW" dirty="0"/>
              <a:t>4000+</a:t>
            </a:r>
            <a:r>
              <a:rPr lang="zh-TW" altLang="en-US" dirty="0"/>
              <a:t>多種化學物、</a:t>
            </a:r>
            <a:r>
              <a:rPr lang="en-US" altLang="zh-TW" dirty="0"/>
              <a:t>40</a:t>
            </a:r>
            <a:r>
              <a:rPr lang="zh-TW" altLang="en-US" dirty="0"/>
              <a:t>多種致癌物。</a:t>
            </a:r>
          </a:p>
          <a:p>
            <a:pPr fontAlgn="base"/>
            <a:r>
              <a:rPr lang="en-US" altLang="zh-TW" dirty="0"/>
              <a:t>2.</a:t>
            </a:r>
            <a:r>
              <a:rPr lang="zh-TW" altLang="en-US" dirty="0"/>
              <a:t>無煙</a:t>
            </a:r>
            <a:r>
              <a:rPr lang="zh-TW" altLang="en-US" dirty="0" smtClean="0"/>
              <a:t>臭 電子</a:t>
            </a:r>
            <a:r>
              <a:rPr lang="zh-TW" altLang="en-US" dirty="0"/>
              <a:t>菸不會排放出噁心的嗆鼻煙味，不會讓您的衣服、頭髮、家具用品等都沾上味道。電子菸的煙霧含有香甜美的味道並且能夠迅速的蒸發消失於空氣中。</a:t>
            </a:r>
          </a:p>
          <a:p>
            <a:pPr fontAlgn="base"/>
            <a:r>
              <a:rPr lang="en-US" altLang="zh-TW" dirty="0"/>
              <a:t>3.</a:t>
            </a:r>
            <a:r>
              <a:rPr lang="zh-TW" altLang="en-US" dirty="0"/>
              <a:t>無</a:t>
            </a:r>
            <a:r>
              <a:rPr lang="zh-TW" altLang="en-US" dirty="0" smtClean="0"/>
              <a:t>菸灰 不</a:t>
            </a:r>
            <a:r>
              <a:rPr lang="zh-TW" altLang="en-US" dirty="0"/>
              <a:t>需要燃燒，電子菸相當環保，不會產生菸灰或菸蒂。</a:t>
            </a:r>
          </a:p>
          <a:p>
            <a:pPr fontAlgn="base"/>
            <a:r>
              <a:rPr lang="en-US" altLang="zh-TW" dirty="0"/>
              <a:t>4.</a:t>
            </a:r>
            <a:r>
              <a:rPr lang="zh-TW" altLang="en-US" dirty="0"/>
              <a:t>無二手</a:t>
            </a:r>
            <a:r>
              <a:rPr lang="zh-TW" altLang="en-US" dirty="0" smtClean="0"/>
              <a:t>菸 電子</a:t>
            </a:r>
            <a:r>
              <a:rPr lang="zh-TW" altLang="en-US" dirty="0"/>
              <a:t>菸的煙霧是含有水成份容易在空氣中消失。</a:t>
            </a:r>
          </a:p>
          <a:p>
            <a:pPr fontAlgn="base"/>
            <a:r>
              <a:rPr lang="en-US" altLang="zh-TW" dirty="0"/>
              <a:t>5.</a:t>
            </a:r>
            <a:r>
              <a:rPr lang="zh-TW" altLang="en-US" dirty="0"/>
              <a:t>無焦油污沾</a:t>
            </a:r>
            <a:r>
              <a:rPr lang="zh-TW" altLang="en-US" dirty="0" smtClean="0"/>
              <a:t>牙</a:t>
            </a:r>
            <a:endParaRPr lang="en-US" altLang="zh-TW" dirty="0"/>
          </a:p>
          <a:p>
            <a:pPr fontAlgn="base"/>
            <a:r>
              <a:rPr lang="en-US" altLang="zh-TW" dirty="0" smtClean="0"/>
              <a:t>6</a:t>
            </a:r>
            <a:r>
              <a:rPr lang="zh-TW" altLang="en-US" dirty="0" smtClean="0"/>
              <a:t>無口臭</a:t>
            </a:r>
            <a:endParaRPr lang="en-US" altLang="zh-TW" dirty="0" smtClean="0"/>
          </a:p>
          <a:p>
            <a:pPr fontAlgn="base"/>
            <a:r>
              <a:rPr lang="en-US" altLang="zh-TW" dirty="0"/>
              <a:t>7</a:t>
            </a:r>
            <a:r>
              <a:rPr lang="en-US" altLang="zh-TW" dirty="0" smtClean="0"/>
              <a:t>.</a:t>
            </a:r>
            <a:r>
              <a:rPr lang="zh-TW" altLang="en-US" dirty="0"/>
              <a:t>可控制尼古丁的服用量</a:t>
            </a:r>
            <a:r>
              <a:rPr lang="en-US" altLang="zh-TW" dirty="0"/>
              <a:t>&amp;</a:t>
            </a:r>
            <a:r>
              <a:rPr lang="zh-TW" altLang="en-US" dirty="0" smtClean="0"/>
              <a:t>濃度 電子</a:t>
            </a:r>
            <a:r>
              <a:rPr lang="zh-TW" altLang="en-US" dirty="0"/>
              <a:t>菸使用的煙液有不同的尼古丁濃度；從無含尼古丁到高含量。可以依個人喜好控制用量，可幫助慢慢的降低尼古丁的依賴及菸癮</a:t>
            </a:r>
            <a:r>
              <a:rPr lang="zh-TW" altLang="en-US" dirty="0" smtClean="0"/>
              <a:t>。</a:t>
            </a:r>
            <a:endParaRPr lang="zh-TW" altLang="en-US" dirty="0"/>
          </a:p>
        </p:txBody>
      </p:sp>
    </p:spTree>
    <p:extLst>
      <p:ext uri="{BB962C8B-B14F-4D97-AF65-F5344CB8AC3E}">
        <p14:creationId xmlns:p14="http://schemas.microsoft.com/office/powerpoint/2010/main" val="3081442113"/>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52</TotalTime>
  <Words>1639</Words>
  <Application>Microsoft Office PowerPoint</Application>
  <PresentationFormat>寬螢幕</PresentationFormat>
  <Paragraphs>44</Paragraphs>
  <Slides>8</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8</vt:i4>
      </vt:variant>
    </vt:vector>
  </HeadingPairs>
  <TitlesOfParts>
    <vt:vector size="14" baseType="lpstr">
      <vt:lpstr>LiHei Pro Medium</vt:lpstr>
      <vt:lpstr>微軟正黑體</vt:lpstr>
      <vt:lpstr>Arial</vt:lpstr>
      <vt:lpstr>Trebuchet MS</vt:lpstr>
      <vt:lpstr>Wingdings 3</vt:lpstr>
      <vt:lpstr>多面向</vt:lpstr>
      <vt:lpstr>電子菸知多少</vt:lpstr>
      <vt:lpstr>                           目錄</vt:lpstr>
      <vt:lpstr>                 電子菸是什麼？</vt:lpstr>
      <vt:lpstr>                    電子菸的成分</vt:lpstr>
      <vt:lpstr>                電子菸跟香菸的差別</vt:lpstr>
      <vt:lpstr>               電子菸能幫助戒菸嗎？ </vt:lpstr>
      <vt:lpstr>                   美國電子菸調查</vt:lpstr>
      <vt:lpstr>              電子菸為什麼比香菸好？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電子菸知多少</dc:title>
  <dc:creator>Windows 使用者</dc:creator>
  <cp:lastModifiedBy>Windows 使用者</cp:lastModifiedBy>
  <cp:revision>6</cp:revision>
  <dcterms:created xsi:type="dcterms:W3CDTF">2019-09-20T00:06:37Z</dcterms:created>
  <dcterms:modified xsi:type="dcterms:W3CDTF">2019-09-20T00:58:43Z</dcterms:modified>
</cp:coreProperties>
</file>