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57" r:id="rId5"/>
    <p:sldId id="258" r:id="rId6"/>
    <p:sldId id="259" r:id="rId7"/>
    <p:sldId id="260" r:id="rId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94660"/>
  </p:normalViewPr>
  <p:slideViewPr>
    <p:cSldViewPr snapToGrid="0">
      <p:cViewPr varScale="1">
        <p:scale>
          <a:sx n="115" d="100"/>
          <a:sy n="115"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128950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379105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427373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51931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267325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85126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167549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304133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28817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270552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01D972FC-410C-4E72-9E16-C2ACA392316D}" type="datetimeFigureOut">
              <a:rPr lang="zh-TW" altLang="en-US" smtClean="0"/>
              <a:t>2020/9/18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227663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972FC-410C-4E72-9E16-C2ACA392316D}" type="datetimeFigureOut">
              <a:rPr lang="zh-TW" altLang="en-US" smtClean="0"/>
              <a:t>2020/9/18</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44BBC-E51B-47A0-8F99-6593EEBF20FE}" type="slidenum">
              <a:rPr lang="zh-TW" altLang="en-US" smtClean="0"/>
              <a:t>‹#›</a:t>
            </a:fld>
            <a:endParaRPr lang="zh-TW" altLang="en-US"/>
          </a:p>
        </p:txBody>
      </p:sp>
    </p:spTree>
    <p:extLst>
      <p:ext uri="{BB962C8B-B14F-4D97-AF65-F5344CB8AC3E}">
        <p14:creationId xmlns:p14="http://schemas.microsoft.com/office/powerpoint/2010/main" val="4150842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lfd.gov.tw/index.aspx" TargetMode="External"/><Relationship Id="rId2" Type="http://schemas.openxmlformats.org/officeDocument/2006/relationships/hyperlink" Target="http://www.tyfd.gov.tw/chinese/index.php" TargetMode="External"/><Relationship Id="rId1" Type="http://schemas.openxmlformats.org/officeDocument/2006/relationships/slideLayout" Target="../slideLayouts/slideLayout2.xml"/><Relationship Id="rId4" Type="http://schemas.openxmlformats.org/officeDocument/2006/relationships/hyperlink" Target="http://www.sports.url.t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31025" y="1138844"/>
            <a:ext cx="9853353" cy="2463194"/>
          </a:xfrm>
        </p:spPr>
        <p:txBody>
          <a:bodyPr>
            <a:normAutofit fontScale="90000"/>
          </a:bodyPr>
          <a:lstStyle/>
          <a:p>
            <a:r>
              <a:rPr lang="zh-TW" altLang="en-US" dirty="0" smtClean="0"/>
              <a:t>水域</a:t>
            </a:r>
            <a:r>
              <a:rPr lang="en-US" altLang="zh-TW" dirty="0" smtClean="0"/>
              <a:t/>
            </a:r>
            <a:br>
              <a:rPr lang="en-US" altLang="zh-TW" dirty="0" smtClean="0"/>
            </a:br>
            <a:r>
              <a:rPr lang="zh-TW" altLang="en-US" dirty="0" smtClean="0"/>
              <a:t>安全</a:t>
            </a:r>
            <a:r>
              <a:rPr lang="en-US" altLang="zh-TW" dirty="0" smtClean="0"/>
              <a:t/>
            </a:r>
            <a:br>
              <a:rPr lang="en-US" altLang="zh-TW" dirty="0" smtClean="0"/>
            </a:br>
            <a:r>
              <a:rPr lang="zh-TW" altLang="en-US" dirty="0" smtClean="0"/>
              <a:t>的重要 </a:t>
            </a:r>
            <a:endParaRPr lang="zh-TW" altLang="en-US" dirty="0"/>
          </a:p>
        </p:txBody>
      </p:sp>
    </p:spTree>
    <p:extLst>
      <p:ext uri="{BB962C8B-B14F-4D97-AF65-F5344CB8AC3E}">
        <p14:creationId xmlns:p14="http://schemas.microsoft.com/office/powerpoint/2010/main" val="68528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a:r>
            <a:br>
              <a:rPr lang="zh-TW" altLang="en-US" dirty="0" smtClean="0"/>
            </a:br>
            <a:r>
              <a:rPr lang="zh-TW" altLang="en-US" dirty="0" smtClean="0"/>
              <a:t>目錄</a:t>
            </a:r>
            <a:endParaRPr lang="zh-TW" altLang="en-US" dirty="0"/>
          </a:p>
        </p:txBody>
      </p:sp>
      <p:sp>
        <p:nvSpPr>
          <p:cNvPr id="7" name="內容版面配置區 6"/>
          <p:cNvSpPr>
            <a:spLocks noGrp="1"/>
          </p:cNvSpPr>
          <p:nvPr>
            <p:ph idx="1"/>
          </p:nvPr>
        </p:nvSpPr>
        <p:spPr>
          <a:xfrm>
            <a:off x="763066" y="1965008"/>
            <a:ext cx="11245735" cy="4644217"/>
          </a:xfrm>
        </p:spPr>
        <p:txBody>
          <a:bodyPr/>
          <a:lstStyle/>
          <a:p>
            <a:pPr marL="0" indent="0">
              <a:buNone/>
            </a:pPr>
            <a:r>
              <a:rPr lang="en-US" altLang="zh-TW" dirty="0" smtClean="0"/>
              <a:t>1.</a:t>
            </a:r>
            <a:r>
              <a:rPr lang="zh-TW" altLang="en-US" dirty="0" smtClean="0"/>
              <a:t>前言</a:t>
            </a:r>
            <a:endParaRPr lang="en-US" altLang="zh-TW" dirty="0" smtClean="0"/>
          </a:p>
          <a:p>
            <a:pPr marL="0" indent="0">
              <a:buNone/>
            </a:pPr>
            <a:r>
              <a:rPr lang="en-US" altLang="zh-TW" dirty="0" smtClean="0"/>
              <a:t>2.</a:t>
            </a:r>
            <a:r>
              <a:rPr lang="zh-TW" altLang="en-US" dirty="0" smtClean="0"/>
              <a:t>戲水時地的注意事項</a:t>
            </a:r>
            <a:endParaRPr lang="en-US" altLang="zh-TW" dirty="0"/>
          </a:p>
          <a:p>
            <a:pPr marL="0" indent="0">
              <a:buNone/>
            </a:pPr>
            <a:r>
              <a:rPr lang="en-US" altLang="zh-TW" dirty="0" smtClean="0"/>
              <a:t>3.</a:t>
            </a:r>
            <a:r>
              <a:rPr lang="zh-TW" altLang="en-US" dirty="0" smtClean="0"/>
              <a:t>如何自救</a:t>
            </a:r>
            <a:endParaRPr lang="en-US" altLang="zh-TW" dirty="0" smtClean="0"/>
          </a:p>
          <a:p>
            <a:pPr marL="0" indent="0">
              <a:buNone/>
            </a:pPr>
            <a:r>
              <a:rPr lang="en-US" altLang="zh-TW" dirty="0" smtClean="0"/>
              <a:t>4.</a:t>
            </a:r>
            <a:r>
              <a:rPr lang="zh-TW" altLang="en-US" dirty="0" smtClean="0"/>
              <a:t>資料來源</a:t>
            </a:r>
            <a:endParaRPr lang="en-US" altLang="zh-TW" dirty="0" smtClean="0"/>
          </a:p>
        </p:txBody>
      </p:sp>
    </p:spTree>
    <p:extLst>
      <p:ext uri="{BB962C8B-B14F-4D97-AF65-F5344CB8AC3E}">
        <p14:creationId xmlns:p14="http://schemas.microsoft.com/office/powerpoint/2010/main" val="175546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additive="base">
                                        <p:cTn id="1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 calcmode="lin" valueType="num">
                                      <p:cBhvr additive="base">
                                        <p:cTn id="20"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 calcmode="lin" valueType="num">
                                      <p:cBhvr additive="base">
                                        <p:cTn id="26"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 calcmode="lin" valueType="num">
                                      <p:cBhvr additive="base">
                                        <p:cTn id="3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55567" y="1330038"/>
            <a:ext cx="11636433" cy="3087226"/>
          </a:xfrm>
        </p:spPr>
        <p:txBody>
          <a:bodyPr/>
          <a:lstStyle/>
          <a:p>
            <a:r>
              <a:rPr lang="zh-TW" altLang="en-US" dirty="0" smtClean="0"/>
              <a:t>到了夏天天氣炎熱相信大家都喜歡玩水但在玩水時該注意甚麼呢</a:t>
            </a:r>
            <a:endParaRPr lang="zh-TW" altLang="en-US" dirty="0"/>
          </a:p>
        </p:txBody>
      </p:sp>
    </p:spTree>
    <p:extLst>
      <p:ext uri="{BB962C8B-B14F-4D97-AF65-F5344CB8AC3E}">
        <p14:creationId xmlns:p14="http://schemas.microsoft.com/office/powerpoint/2010/main" val="369462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在戲水或游泳前有很多要注意的事項只要你都做對了就能安心去玩了</a:t>
            </a:r>
            <a:endParaRPr lang="zh-TW" altLang="en-US" dirty="0"/>
          </a:p>
        </p:txBody>
      </p:sp>
      <p:pic>
        <p:nvPicPr>
          <p:cNvPr id="4" name="內容版面配置區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90372" y="2185440"/>
            <a:ext cx="5960225" cy="4208115"/>
          </a:xfrm>
        </p:spPr>
      </p:pic>
      <p:sp>
        <p:nvSpPr>
          <p:cNvPr id="6" name="Rectangle 1"/>
          <p:cNvSpPr>
            <a:spLocks noChangeArrowheads="1"/>
          </p:cNvSpPr>
          <p:nvPr/>
        </p:nvSpPr>
        <p:spPr bwMode="auto">
          <a:xfrm>
            <a:off x="-2390524" y="952117"/>
            <a:ext cx="149962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chemeClr val="tx1"/>
                </a:solidFill>
                <a:effectLst/>
                <a:latin typeface="Arial" panose="020B0604020202020204" pitchFamily="34" charset="0"/>
              </a:rPr>
              <a:t/>
            </a:r>
            <a:br>
              <a:rPr kumimoji="0" lang="zh-TW" altLang="zh-TW" sz="1800" b="0" i="0" u="none" strike="noStrike" cap="none" normalizeH="0" baseline="0" smtClean="0">
                <a:ln>
                  <a:noFill/>
                </a:ln>
                <a:solidFill>
                  <a:schemeClr val="tx1"/>
                </a:solidFill>
                <a:effectLst/>
                <a:latin typeface="Arial" panose="020B0604020202020204" pitchFamily="34" charset="0"/>
              </a:rPr>
            </a:br>
            <a:endParaRPr kumimoji="0" lang="zh-TW" altLang="zh-TW"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775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如何遵守水域安全事項</a:t>
            </a:r>
            <a:endParaRPr lang="zh-TW" altLang="en-US" dirty="0"/>
          </a:p>
        </p:txBody>
      </p:sp>
      <p:sp>
        <p:nvSpPr>
          <p:cNvPr id="3" name="內容版面配置區 2"/>
          <p:cNvSpPr>
            <a:spLocks noGrp="1"/>
          </p:cNvSpPr>
          <p:nvPr>
            <p:ph idx="1"/>
          </p:nvPr>
        </p:nvSpPr>
        <p:spPr>
          <a:xfrm>
            <a:off x="556953" y="1828800"/>
            <a:ext cx="6999316" cy="4544796"/>
          </a:xfrm>
        </p:spPr>
        <p:txBody>
          <a:bodyPr>
            <a:normAutofit fontScale="85000" lnSpcReduction="10000"/>
          </a:bodyPr>
          <a:lstStyle/>
          <a:p>
            <a:r>
              <a:rPr lang="en-US" altLang="zh-TW" b="1" dirty="0">
                <a:solidFill>
                  <a:srgbClr val="FF0000"/>
                </a:solidFill>
                <a:latin typeface="微軟正黑體" panose="020B0604030504040204" pitchFamily="34" charset="-120"/>
              </a:rPr>
              <a:t>(</a:t>
            </a:r>
            <a:r>
              <a:rPr lang="zh-TW" altLang="en-US" b="1" dirty="0">
                <a:solidFill>
                  <a:srgbClr val="FF0000"/>
                </a:solidFill>
                <a:latin typeface="微軟正黑體" panose="020B0604030504040204" pitchFamily="34" charset="-120"/>
                <a:ea typeface="微軟正黑體" panose="020B0604030504040204" pitchFamily="34" charset="-120"/>
              </a:rPr>
              <a:t>一</a:t>
            </a:r>
            <a:r>
              <a:rPr lang="en-US" altLang="zh-TW" b="1" dirty="0">
                <a:solidFill>
                  <a:srgbClr val="FF0000"/>
                </a:solidFill>
                <a:latin typeface="微軟正黑體" panose="020B0604030504040204" pitchFamily="34" charset="-120"/>
              </a:rPr>
              <a:t>)</a:t>
            </a:r>
            <a:r>
              <a:rPr lang="zh-TW" altLang="en-US" b="1" dirty="0">
                <a:solidFill>
                  <a:srgbClr val="FF0000"/>
                </a:solidFill>
                <a:latin typeface="微軟正黑體" panose="020B0604030504040204" pitchFamily="34" charset="-120"/>
                <a:ea typeface="微軟正黑體" panose="020B0604030504040204" pitchFamily="34" charset="-120"/>
              </a:rPr>
              <a:t>游泳池戲水安全注意事項</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1</a:t>
            </a:r>
            <a:r>
              <a:rPr lang="zh-TW" altLang="en-US" dirty="0">
                <a:solidFill>
                  <a:srgbClr val="000000"/>
                </a:solidFill>
                <a:latin typeface="微軟正黑體" panose="020B0604030504040204" pitchFamily="34" charset="-120"/>
                <a:ea typeface="微軟正黑體" panose="020B0604030504040204" pitchFamily="34" charset="-120"/>
              </a:rPr>
              <a:t>、游泳池邊不可奔跑或追逐，以免滑倒受傷。</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2</a:t>
            </a:r>
            <a:r>
              <a:rPr lang="zh-TW" altLang="en-US" dirty="0">
                <a:solidFill>
                  <a:srgbClr val="000000"/>
                </a:solidFill>
                <a:latin typeface="微軟正黑體" panose="020B0604030504040204" pitchFamily="34" charset="-120"/>
                <a:ea typeface="微軟正黑體" panose="020B0604030504040204" pitchFamily="34" charset="-120"/>
              </a:rPr>
              <a:t>、游泳池邊不可任意推人下水，以免撞到他人或撞到池邊受傷。</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3</a:t>
            </a:r>
            <a:r>
              <a:rPr lang="zh-TW" altLang="en-US" dirty="0">
                <a:solidFill>
                  <a:srgbClr val="000000"/>
                </a:solidFill>
                <a:latin typeface="微軟正黑體" panose="020B0604030504040204" pitchFamily="34" charset="-120"/>
                <a:ea typeface="微軟正黑體" panose="020B0604030504040204" pitchFamily="34" charset="-120"/>
              </a:rPr>
              <a:t>、游泳池邊嚴禁跳水，常因水淺，造成頸椎受傷而終生癱瘓。</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4</a:t>
            </a:r>
            <a:r>
              <a:rPr lang="zh-TW" altLang="en-US" dirty="0">
                <a:solidFill>
                  <a:srgbClr val="000000"/>
                </a:solidFill>
                <a:latin typeface="微軟正黑體" panose="020B0604030504040204" pitchFamily="34" charset="-120"/>
                <a:ea typeface="微軟正黑體" panose="020B0604030504040204" pitchFamily="34" charset="-120"/>
              </a:rPr>
              <a:t>、戲水時，不可將他人壓入水中不放，以免因嗆水而窒息。</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5</a:t>
            </a:r>
            <a:r>
              <a:rPr lang="zh-TW" altLang="en-US" dirty="0">
                <a:solidFill>
                  <a:srgbClr val="000000"/>
                </a:solidFill>
                <a:latin typeface="微軟正黑體" panose="020B0604030504040204" pitchFamily="34" charset="-120"/>
                <a:ea typeface="微軟正黑體" panose="020B0604030504040204" pitchFamily="34" charset="-120"/>
              </a:rPr>
              <a:t>、潛水時，應依自身能力為限，以免發生意外。</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6</a:t>
            </a:r>
            <a:r>
              <a:rPr lang="zh-TW" altLang="en-US" dirty="0">
                <a:solidFill>
                  <a:srgbClr val="000000"/>
                </a:solidFill>
                <a:latin typeface="微軟正黑體" panose="020B0604030504040204" pitchFamily="34" charset="-120"/>
                <a:ea typeface="微軟正黑體" panose="020B0604030504040204" pitchFamily="34" charset="-120"/>
              </a:rPr>
              <a:t>、水中活動時，已感有寒意或將有抽筋現象時，應立即登岸休息。</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7</a:t>
            </a:r>
            <a:r>
              <a:rPr lang="zh-TW" altLang="en-US" dirty="0">
                <a:solidFill>
                  <a:srgbClr val="000000"/>
                </a:solidFill>
                <a:latin typeface="微軟正黑體" panose="020B0604030504040204" pitchFamily="34" charset="-120"/>
                <a:ea typeface="微軟正黑體" panose="020B0604030504040204" pitchFamily="34" charset="-120"/>
              </a:rPr>
              <a:t>、游泳前進時，應張開眼睛，跟前者並應保持安全距離，以免被踢到而受傷。</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8</a:t>
            </a:r>
            <a:r>
              <a:rPr lang="zh-TW" altLang="en-US" dirty="0">
                <a:solidFill>
                  <a:srgbClr val="000000"/>
                </a:solidFill>
                <a:latin typeface="微軟正黑體" panose="020B0604030504040204" pitchFamily="34" charset="-120"/>
                <a:ea typeface="微軟正黑體" panose="020B0604030504040204" pitchFamily="34" charset="-120"/>
              </a:rPr>
              <a:t>、若在水中發現自己體力不支，無法游回池邊時，應立即舉手求救，或大聲喊叫「救命」等待救援</a:t>
            </a:r>
            <a:endParaRPr lang="zh-TW" altLang="en-US" dirty="0"/>
          </a:p>
        </p:txBody>
      </p:sp>
    </p:spTree>
    <p:extLst>
      <p:ext uri="{BB962C8B-B14F-4D97-AF65-F5344CB8AC3E}">
        <p14:creationId xmlns:p14="http://schemas.microsoft.com/office/powerpoint/2010/main" val="291917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如何自</a:t>
            </a:r>
            <a:r>
              <a:rPr lang="zh-TW" altLang="en-US" dirty="0"/>
              <a:t>救</a:t>
            </a:r>
          </a:p>
        </p:txBody>
      </p:sp>
      <p:sp>
        <p:nvSpPr>
          <p:cNvPr id="3" name="內容版面配置區 2"/>
          <p:cNvSpPr>
            <a:spLocks noGrp="1"/>
          </p:cNvSpPr>
          <p:nvPr>
            <p:ph idx="1"/>
          </p:nvPr>
        </p:nvSpPr>
        <p:spPr>
          <a:xfrm>
            <a:off x="838201" y="2044931"/>
            <a:ext cx="10267604" cy="4132032"/>
          </a:xfrm>
        </p:spPr>
        <p:txBody>
          <a:bodyPr>
            <a:normAutofit lnSpcReduction="10000"/>
          </a:bodyPr>
          <a:lstStyle/>
          <a:p>
            <a:r>
              <a:rPr lang="zh-TW" altLang="en-US" b="1" i="0" dirty="0" smtClean="0">
                <a:solidFill>
                  <a:srgbClr val="000080"/>
                </a:solidFill>
                <a:effectLst/>
                <a:latin typeface="微軟正黑體" panose="020B0604030504040204" pitchFamily="34" charset="-120"/>
                <a:ea typeface="微軟正黑體" panose="020B0604030504040204" pitchFamily="34" charset="-120"/>
              </a:rPr>
              <a:t>水中自救方法</a:t>
            </a:r>
            <a:endParaRPr lang="zh-TW" altLang="en-US" b="0" i="0" dirty="0" smtClean="0">
              <a:solidFill>
                <a:srgbClr val="000000"/>
              </a:solidFill>
              <a:effectLst/>
              <a:latin typeface="Times New Roman" panose="02020603050405020304" pitchFamily="18" charset="0"/>
            </a:endParaRPr>
          </a:p>
          <a:p>
            <a:r>
              <a:rPr lang="en-US" altLang="zh-TW" dirty="0">
                <a:solidFill>
                  <a:srgbClr val="000000"/>
                </a:solidFill>
                <a:latin typeface="微軟正黑體" panose="020B0604030504040204" pitchFamily="34" charset="-120"/>
              </a:rPr>
              <a:t>1</a:t>
            </a:r>
            <a:r>
              <a:rPr lang="zh-TW" altLang="en-US" dirty="0">
                <a:solidFill>
                  <a:srgbClr val="000000"/>
                </a:solidFill>
                <a:latin typeface="微軟正黑體" panose="020B0604030504040204" pitchFamily="34" charset="-120"/>
                <a:ea typeface="微軟正黑體" panose="020B0604030504040204" pitchFamily="34" charset="-120"/>
              </a:rPr>
              <a:t>踩水：以腰為軸，下肢動作為主，頭出水面</a:t>
            </a:r>
            <a:r>
              <a:rPr lang="en-US" altLang="zh-TW" dirty="0">
                <a:solidFill>
                  <a:srgbClr val="000000"/>
                </a:solidFill>
                <a:latin typeface="微軟正黑體" panose="020B0604030504040204" pitchFamily="34" charset="-120"/>
              </a:rPr>
              <a:t>.</a:t>
            </a:r>
            <a:r>
              <a:rPr lang="zh-TW" altLang="en-US" dirty="0">
                <a:solidFill>
                  <a:srgbClr val="000000"/>
                </a:solidFill>
                <a:latin typeface="微軟正黑體" panose="020B0604030504040204" pitchFamily="34" charset="-120"/>
                <a:ea typeface="微軟正黑體" panose="020B0604030504040204" pitchFamily="34" charset="-120"/>
              </a:rPr>
              <a:t>（雙腳若以蛙式蹬夾腿動作者稱蛙式踩水；用剪刀式踩水即可）</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2.</a:t>
            </a:r>
            <a:r>
              <a:rPr lang="zh-TW" altLang="en-US" dirty="0">
                <a:solidFill>
                  <a:srgbClr val="000000"/>
                </a:solidFill>
                <a:latin typeface="微軟正黑體" panose="020B0604030504040204" pitchFamily="34" charset="-120"/>
                <a:ea typeface="微軟正黑體" panose="020B0604030504040204" pitchFamily="34" charset="-120"/>
              </a:rPr>
              <a:t>水母漂：其方法為吸氣，身體放鬆，讓其自然漂流（雙水下垂、為雙手報膝使背部露出水面如龜狀）</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3.</a:t>
            </a:r>
            <a:r>
              <a:rPr lang="zh-TW" altLang="en-US" dirty="0">
                <a:solidFill>
                  <a:srgbClr val="000000"/>
                </a:solidFill>
                <a:latin typeface="微軟正黑體" panose="020B0604030504040204" pitchFamily="34" charset="-120"/>
                <a:ea typeface="微軟正黑體" panose="020B0604030504040204" pitchFamily="34" charset="-120"/>
              </a:rPr>
              <a:t>仰漂：深吸一口氣，頭往後仰；雙手像兩邊成大字形，掌心向上，加重背部重力較易浮起。</a:t>
            </a:r>
            <a:r>
              <a:rPr lang="zh-TW" altLang="en-US" dirty="0">
                <a:solidFill>
                  <a:srgbClr val="000000"/>
                </a:solidFill>
                <a:latin typeface="微軟正黑體" panose="020B0604030504040204" pitchFamily="34" charset="-120"/>
              </a:rPr>
              <a:t/>
            </a:r>
            <a:br>
              <a:rPr lang="zh-TW" altLang="en-US" dirty="0">
                <a:solidFill>
                  <a:srgbClr val="000000"/>
                </a:solidFill>
                <a:latin typeface="微軟正黑體" panose="020B0604030504040204" pitchFamily="34" charset="-120"/>
              </a:rPr>
            </a:br>
            <a:r>
              <a:rPr lang="en-US" altLang="zh-TW" dirty="0">
                <a:solidFill>
                  <a:srgbClr val="000000"/>
                </a:solidFill>
                <a:latin typeface="微軟正黑體" panose="020B0604030504040204" pitchFamily="34" charset="-120"/>
              </a:rPr>
              <a:t>4.</a:t>
            </a:r>
            <a:r>
              <a:rPr lang="zh-TW" altLang="en-US" dirty="0">
                <a:solidFill>
                  <a:srgbClr val="000000"/>
                </a:solidFill>
                <a:latin typeface="微軟正黑體" panose="020B0604030504040204" pitchFamily="34" charset="-120"/>
                <a:ea typeface="微軟正黑體" panose="020B0604030504040204" pitchFamily="34" charset="-120"/>
              </a:rPr>
              <a:t>水中浮具製作：當你著衣掉入水中，又離岸很遠，必須游一段距離才上岸時，則應把衣服脫掉，以便游泳；脫衣時，先吸一口氣作水母狀，用雙手解開鞋帶，脫去鞋子；再脫長褲，最後脫上衣，衣服脫掉可用於製作浮具。</a:t>
            </a:r>
            <a:endParaRPr lang="zh-TW" altLang="en-US" b="0" i="0" dirty="0" smtClean="0">
              <a:solidFill>
                <a:srgbClr val="000000"/>
              </a:solidFill>
              <a:effectLst/>
              <a:latin typeface="Times New Roman" panose="02020603050405020304" pitchFamily="18" charset="0"/>
            </a:endParaRPr>
          </a:p>
          <a:p>
            <a:endParaRPr lang="zh-TW" altLang="en-US" dirty="0"/>
          </a:p>
        </p:txBody>
      </p:sp>
    </p:spTree>
    <p:extLst>
      <p:ext uri="{BB962C8B-B14F-4D97-AF65-F5344CB8AC3E}">
        <p14:creationId xmlns:p14="http://schemas.microsoft.com/office/powerpoint/2010/main" val="175717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a:bodyPr>
          <a:lstStyle/>
          <a:p>
            <a:r>
              <a:rPr lang="zh-TW" altLang="en-US" dirty="0"/>
              <a:t>資料來源：桃園縣政府消防局</a:t>
            </a:r>
            <a:r>
              <a:rPr lang="en-US" altLang="zh-TW" u="sng" dirty="0">
                <a:hlinkClick r:id="rId2"/>
              </a:rPr>
              <a:t>http://www.tyfd.gov.tw/chinese/index.php</a:t>
            </a:r>
            <a:endParaRPr lang="en-US" altLang="zh-TW" dirty="0"/>
          </a:p>
          <a:p>
            <a:r>
              <a:rPr lang="zh-TW" altLang="en-US" dirty="0"/>
              <a:t>苗栗縣政府消防局</a:t>
            </a:r>
            <a:r>
              <a:rPr lang="en-US" altLang="zh-TW" u="sng" dirty="0">
                <a:hlinkClick r:id="rId3"/>
              </a:rPr>
              <a:t>http://www.mlfd.gov.tw/index.aspx</a:t>
            </a:r>
            <a:endParaRPr lang="en-US" altLang="zh-TW" dirty="0"/>
          </a:p>
          <a:p>
            <a:r>
              <a:rPr lang="en-US" altLang="zh-TW" dirty="0"/>
              <a:t>                 </a:t>
            </a:r>
            <a:r>
              <a:rPr lang="zh-TW" altLang="en-US" dirty="0"/>
              <a:t>教育部 學生游泳能力</a:t>
            </a:r>
            <a:r>
              <a:rPr lang="en-US" altLang="zh-TW" dirty="0"/>
              <a:t>121</a:t>
            </a:r>
            <a:r>
              <a:rPr lang="zh-TW" altLang="en-US" dirty="0"/>
              <a:t>網站</a:t>
            </a:r>
            <a:r>
              <a:rPr lang="en-US" altLang="zh-TW" u="sng" dirty="0">
                <a:hlinkClick r:id="rId4"/>
              </a:rPr>
              <a:t>http://www.sports.url.tw/</a:t>
            </a:r>
            <a:endParaRPr lang="en-US" altLang="zh-TW" dirty="0"/>
          </a:p>
          <a:p>
            <a:r>
              <a:rPr lang="en-US" altLang="zh-TW" dirty="0"/>
              <a:t> </a:t>
            </a:r>
          </a:p>
          <a:p>
            <a:r>
              <a:rPr lang="zh-TW" altLang="en-US" b="0" i="0" dirty="0" smtClean="0">
                <a:solidFill>
                  <a:srgbClr val="000000"/>
                </a:solidFill>
                <a:effectLst/>
                <a:latin typeface="微軟正黑體" panose="020B0604030504040204" pitchFamily="34" charset="-120"/>
                <a:ea typeface="微軟正黑體" panose="020B0604030504040204" pitchFamily="34" charset="-120"/>
              </a:rPr>
              <a:t>資料來源：桃園縣政府消防局</a:t>
            </a:r>
            <a:r>
              <a:rPr lang="en-US" altLang="zh-TW" b="0" i="0" u="sng" dirty="0" smtClean="0">
                <a:solidFill>
                  <a:srgbClr val="0000FF"/>
                </a:solidFill>
                <a:effectLst/>
                <a:latin typeface="微軟正黑體" panose="020B0604030504040204" pitchFamily="34" charset="-120"/>
                <a:ea typeface="微軟正黑體" panose="020B0604030504040204" pitchFamily="34" charset="-120"/>
                <a:hlinkClick r:id="rId2"/>
              </a:rPr>
              <a:t>http://www.tyfd.gov.tw/chinese/index.php</a:t>
            </a:r>
            <a:endParaRPr lang="en-US" altLang="zh-TW" b="0" i="0" dirty="0" smtClean="0">
              <a:solidFill>
                <a:srgbClr val="000000"/>
              </a:solidFill>
              <a:effectLst/>
              <a:latin typeface="Times New Roman" panose="02020603050405020304" pitchFamily="18" charset="0"/>
            </a:endParaRPr>
          </a:p>
          <a:p>
            <a:pPr indent="762000"/>
            <a:r>
              <a:rPr lang="zh-TW" altLang="en-US" b="0" i="0" dirty="0" smtClean="0">
                <a:solidFill>
                  <a:srgbClr val="000000"/>
                </a:solidFill>
                <a:effectLst/>
                <a:latin typeface="微軟正黑體" panose="020B0604030504040204" pitchFamily="34" charset="-120"/>
                <a:ea typeface="微軟正黑體" panose="020B0604030504040204" pitchFamily="34" charset="-120"/>
              </a:rPr>
              <a:t>苗栗縣政府消防局</a:t>
            </a:r>
            <a:r>
              <a:rPr lang="en-US" altLang="zh-TW" b="0" i="0" u="sng" dirty="0" smtClean="0">
                <a:solidFill>
                  <a:srgbClr val="0000FF"/>
                </a:solidFill>
                <a:effectLst/>
                <a:latin typeface="微軟正黑體" panose="020B0604030504040204" pitchFamily="34" charset="-120"/>
                <a:ea typeface="微軟正黑體" panose="020B0604030504040204" pitchFamily="34" charset="-120"/>
                <a:hlinkClick r:id="rId3"/>
              </a:rPr>
              <a:t>http://www.mlfd.gov.tw/index.aspx</a:t>
            </a:r>
            <a:endParaRPr lang="en-US" altLang="zh-TW" b="0" i="0" dirty="0" smtClean="0">
              <a:solidFill>
                <a:srgbClr val="000000"/>
              </a:solidFill>
              <a:effectLst/>
              <a:latin typeface="Times New Roman" panose="02020603050405020304" pitchFamily="18" charset="0"/>
            </a:endParaRPr>
          </a:p>
          <a:p>
            <a:r>
              <a:rPr lang="en-US" altLang="zh-TW" b="0" i="0" dirty="0" smtClean="0">
                <a:solidFill>
                  <a:srgbClr val="000000"/>
                </a:solidFill>
                <a:effectLst/>
                <a:latin typeface="微軟正黑體" panose="020B0604030504040204" pitchFamily="34" charset="-120"/>
                <a:ea typeface="微軟正黑體" panose="020B0604030504040204" pitchFamily="34" charset="-120"/>
              </a:rPr>
              <a:t>                 </a:t>
            </a:r>
            <a:r>
              <a:rPr lang="zh-TW" altLang="en-US" b="0" i="0" dirty="0" smtClean="0">
                <a:solidFill>
                  <a:srgbClr val="000000"/>
                </a:solidFill>
                <a:effectLst/>
                <a:latin typeface="微軟正黑體" panose="020B0604030504040204" pitchFamily="34" charset="-120"/>
                <a:ea typeface="微軟正黑體" panose="020B0604030504040204" pitchFamily="34" charset="-120"/>
              </a:rPr>
              <a:t>教育部 學生游泳能力</a:t>
            </a:r>
            <a:r>
              <a:rPr lang="en-US" altLang="zh-TW" b="0" i="0" dirty="0" smtClean="0">
                <a:solidFill>
                  <a:srgbClr val="000000"/>
                </a:solidFill>
                <a:effectLst/>
                <a:latin typeface="微軟正黑體" panose="020B0604030504040204" pitchFamily="34" charset="-120"/>
                <a:ea typeface="微軟正黑體" panose="020B0604030504040204" pitchFamily="34" charset="-120"/>
              </a:rPr>
              <a:t>121</a:t>
            </a:r>
            <a:r>
              <a:rPr lang="zh-TW" altLang="en-US" b="0" i="0" dirty="0" smtClean="0">
                <a:solidFill>
                  <a:srgbClr val="000000"/>
                </a:solidFill>
                <a:effectLst/>
                <a:latin typeface="微軟正黑體" panose="020B0604030504040204" pitchFamily="34" charset="-120"/>
                <a:ea typeface="微軟正黑體" panose="020B0604030504040204" pitchFamily="34" charset="-120"/>
              </a:rPr>
              <a:t>網站</a:t>
            </a:r>
            <a:r>
              <a:rPr lang="en-US" altLang="zh-TW" b="0" i="0" u="sng" dirty="0" smtClean="0">
                <a:solidFill>
                  <a:srgbClr val="0000FF"/>
                </a:solidFill>
                <a:effectLst/>
                <a:latin typeface="微軟正黑體" panose="020B0604030504040204" pitchFamily="34" charset="-120"/>
                <a:ea typeface="微軟正黑體" panose="020B0604030504040204" pitchFamily="34" charset="-120"/>
                <a:hlinkClick r:id="rId4"/>
              </a:rPr>
              <a:t>http://www.sports.url.tw/</a:t>
            </a:r>
            <a:endParaRPr lang="en-US" altLang="zh-TW" b="0" i="0" dirty="0" smtClean="0">
              <a:solidFill>
                <a:srgbClr val="000000"/>
              </a:solidFill>
              <a:effectLst/>
              <a:latin typeface="Times New Roman" panose="02020603050405020304" pitchFamily="18" charset="0"/>
            </a:endParaRPr>
          </a:p>
          <a:p>
            <a:r>
              <a:rPr lang="en-US" altLang="zh-TW" b="0" i="0" dirty="0" smtClean="0">
                <a:solidFill>
                  <a:srgbClr val="000000"/>
                </a:solidFill>
                <a:effectLst/>
                <a:latin typeface="微軟正黑體" panose="020B0604030504040204" pitchFamily="34" charset="-120"/>
                <a:ea typeface="微軟正黑體" panose="020B0604030504040204" pitchFamily="34" charset="-120"/>
              </a:rPr>
              <a:t> </a:t>
            </a:r>
            <a:endParaRPr lang="en-US" altLang="zh-TW" b="0" i="0" dirty="0" smtClean="0">
              <a:solidFill>
                <a:srgbClr val="000000"/>
              </a:solidFill>
              <a:effectLst/>
              <a:latin typeface="Times New Roman" panose="02020603050405020304" pitchFamily="18" charset="0"/>
            </a:endParaRPr>
          </a:p>
          <a:p>
            <a:endParaRPr lang="zh-TW" altLang="en-US" dirty="0"/>
          </a:p>
        </p:txBody>
      </p:sp>
    </p:spTree>
    <p:extLst>
      <p:ext uri="{BB962C8B-B14F-4D97-AF65-F5344CB8AC3E}">
        <p14:creationId xmlns:p14="http://schemas.microsoft.com/office/powerpoint/2010/main" val="271690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3">
                                            <p:txEl>
                                              <p:pRg st="0" end="0"/>
                                            </p:txEl>
                                          </p:spTgt>
                                        </p:tgtEl>
                                        <p:attrNameLst>
                                          <p:attrName>ppt_w</p:attrName>
                                        </p:attrNameLst>
                                      </p:cBhvr>
                                      <p:tavLst>
                                        <p:tav tm="0">
                                          <p:val>
                                            <p:strVal val="ppt_w"/>
                                          </p:val>
                                        </p:tav>
                                        <p:tav tm="100000">
                                          <p:val>
                                            <p:fltVal val="0"/>
                                          </p:val>
                                        </p:tav>
                                      </p:tavLst>
                                    </p:anim>
                                    <p:anim calcmode="lin" valueType="num">
                                      <p:cBhvr>
                                        <p:cTn id="7"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8" dur="500"/>
                                        <p:tgtEl>
                                          <p:spTgt spid="3">
                                            <p:txEl>
                                              <p:pRg st="0" end="0"/>
                                            </p:txEl>
                                          </p:spTgt>
                                        </p:tgtEl>
                                      </p:cBhvr>
                                    </p:animEffect>
                                    <p:set>
                                      <p:cBhvr>
                                        <p:cTn id="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3">
                                            <p:txEl>
                                              <p:pRg st="1" end="1"/>
                                            </p:txEl>
                                          </p:spTgt>
                                        </p:tgtEl>
                                        <p:attrNameLst>
                                          <p:attrName>ppt_w</p:attrName>
                                        </p:attrNameLst>
                                      </p:cBhvr>
                                      <p:tavLst>
                                        <p:tav tm="0">
                                          <p:val>
                                            <p:strVal val="ppt_w"/>
                                          </p:val>
                                        </p:tav>
                                        <p:tav tm="100000">
                                          <p:val>
                                            <p:fltVal val="0"/>
                                          </p:val>
                                        </p:tav>
                                      </p:tavLst>
                                    </p:anim>
                                    <p:anim calcmode="lin" valueType="num">
                                      <p:cBhvr>
                                        <p:cTn id="14" dur="500"/>
                                        <p:tgtEl>
                                          <p:spTgt spid="3">
                                            <p:txEl>
                                              <p:pRg st="1" end="1"/>
                                            </p:txEl>
                                          </p:spTgt>
                                        </p:tgtEl>
                                        <p:attrNameLst>
                                          <p:attrName>ppt_h</p:attrName>
                                        </p:attrNameLst>
                                      </p:cBhvr>
                                      <p:tavLst>
                                        <p:tav tm="0">
                                          <p:val>
                                            <p:strVal val="ppt_h"/>
                                          </p:val>
                                        </p:tav>
                                        <p:tav tm="100000">
                                          <p:val>
                                            <p:fltVal val="0"/>
                                          </p:val>
                                        </p:tav>
                                      </p:tavLst>
                                    </p:anim>
                                    <p:animEffect transition="out" filter="fade">
                                      <p:cBhvr>
                                        <p:cTn id="15" dur="500"/>
                                        <p:tgtEl>
                                          <p:spTgt spid="3">
                                            <p:txEl>
                                              <p:pRg st="1" end="1"/>
                                            </p:txEl>
                                          </p:spTgt>
                                        </p:tgtEl>
                                      </p:cBhvr>
                                    </p:animEffect>
                                    <p:set>
                                      <p:cBhvr>
                                        <p:cTn id="1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grpId="0" nodeType="clickEffect">
                                  <p:stCondLst>
                                    <p:cond delay="0"/>
                                  </p:stCondLst>
                                  <p:childTnLst>
                                    <p:anim calcmode="lin" valueType="num">
                                      <p:cBhvr>
                                        <p:cTn id="20" dur="500"/>
                                        <p:tgtEl>
                                          <p:spTgt spid="3">
                                            <p:txEl>
                                              <p:pRg st="2" end="2"/>
                                            </p:txEl>
                                          </p:spTgt>
                                        </p:tgtEl>
                                        <p:attrNameLst>
                                          <p:attrName>ppt_w</p:attrName>
                                        </p:attrNameLst>
                                      </p:cBhvr>
                                      <p:tavLst>
                                        <p:tav tm="0">
                                          <p:val>
                                            <p:strVal val="ppt_w"/>
                                          </p:val>
                                        </p:tav>
                                        <p:tav tm="100000">
                                          <p:val>
                                            <p:fltVal val="0"/>
                                          </p:val>
                                        </p:tav>
                                      </p:tavLst>
                                    </p:anim>
                                    <p:anim calcmode="lin" valueType="num">
                                      <p:cBhvr>
                                        <p:cTn id="21"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22" dur="500"/>
                                        <p:tgtEl>
                                          <p:spTgt spid="3">
                                            <p:txEl>
                                              <p:pRg st="2" end="2"/>
                                            </p:txEl>
                                          </p:spTgt>
                                        </p:tgtEl>
                                      </p:cBhvr>
                                    </p:animEffect>
                                    <p:set>
                                      <p:cBhvr>
                                        <p:cTn id="2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grpId="0" nodeType="clickEffect">
                                  <p:stCondLst>
                                    <p:cond delay="0"/>
                                  </p:stCondLst>
                                  <p:childTnLst>
                                    <p:anim calcmode="lin" valueType="num">
                                      <p:cBhvr>
                                        <p:cTn id="27" dur="500"/>
                                        <p:tgtEl>
                                          <p:spTgt spid="3">
                                            <p:txEl>
                                              <p:pRg st="3" end="3"/>
                                            </p:txEl>
                                          </p:spTgt>
                                        </p:tgtEl>
                                        <p:attrNameLst>
                                          <p:attrName>ppt_w</p:attrName>
                                        </p:attrNameLst>
                                      </p:cBhvr>
                                      <p:tavLst>
                                        <p:tav tm="0">
                                          <p:val>
                                            <p:strVal val="ppt_w"/>
                                          </p:val>
                                        </p:tav>
                                        <p:tav tm="100000">
                                          <p:val>
                                            <p:fltVal val="0"/>
                                          </p:val>
                                        </p:tav>
                                      </p:tavLst>
                                    </p:anim>
                                    <p:anim calcmode="lin" valueType="num">
                                      <p:cBhvr>
                                        <p:cTn id="28" dur="500"/>
                                        <p:tgtEl>
                                          <p:spTgt spid="3">
                                            <p:txEl>
                                              <p:pRg st="3" end="3"/>
                                            </p:txEl>
                                          </p:spTgt>
                                        </p:tgtEl>
                                        <p:attrNameLst>
                                          <p:attrName>ppt_h</p:attrName>
                                        </p:attrNameLst>
                                      </p:cBhvr>
                                      <p:tavLst>
                                        <p:tav tm="0">
                                          <p:val>
                                            <p:strVal val="ppt_h"/>
                                          </p:val>
                                        </p:tav>
                                        <p:tav tm="100000">
                                          <p:val>
                                            <p:fltVal val="0"/>
                                          </p:val>
                                        </p:tav>
                                      </p:tavLst>
                                    </p:anim>
                                    <p:animEffect transition="out" filter="fade">
                                      <p:cBhvr>
                                        <p:cTn id="29" dur="500"/>
                                        <p:tgtEl>
                                          <p:spTgt spid="3">
                                            <p:txEl>
                                              <p:pRg st="3" end="3"/>
                                            </p:txEl>
                                          </p:spTgt>
                                        </p:tgtEl>
                                      </p:cBhvr>
                                    </p:animEffect>
                                    <p:set>
                                      <p:cBhvr>
                                        <p:cTn id="3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xit" presetSubtype="32" fill="hold" grpId="0" nodeType="clickEffect">
                                  <p:stCondLst>
                                    <p:cond delay="0"/>
                                  </p:stCondLst>
                                  <p:childTnLst>
                                    <p:anim calcmode="lin" valueType="num">
                                      <p:cBhvr>
                                        <p:cTn id="34" dur="500"/>
                                        <p:tgtEl>
                                          <p:spTgt spid="3">
                                            <p:txEl>
                                              <p:pRg st="4" end="4"/>
                                            </p:txEl>
                                          </p:spTgt>
                                        </p:tgtEl>
                                        <p:attrNameLst>
                                          <p:attrName>ppt_w</p:attrName>
                                        </p:attrNameLst>
                                      </p:cBhvr>
                                      <p:tavLst>
                                        <p:tav tm="0">
                                          <p:val>
                                            <p:strVal val="ppt_w"/>
                                          </p:val>
                                        </p:tav>
                                        <p:tav tm="100000">
                                          <p:val>
                                            <p:fltVal val="0"/>
                                          </p:val>
                                        </p:tav>
                                      </p:tavLst>
                                    </p:anim>
                                    <p:anim calcmode="lin" valueType="num">
                                      <p:cBhvr>
                                        <p:cTn id="35" dur="500"/>
                                        <p:tgtEl>
                                          <p:spTgt spid="3">
                                            <p:txEl>
                                              <p:pRg st="4" end="4"/>
                                            </p:txEl>
                                          </p:spTgt>
                                        </p:tgtEl>
                                        <p:attrNameLst>
                                          <p:attrName>ppt_h</p:attrName>
                                        </p:attrNameLst>
                                      </p:cBhvr>
                                      <p:tavLst>
                                        <p:tav tm="0">
                                          <p:val>
                                            <p:strVal val="ppt_h"/>
                                          </p:val>
                                        </p:tav>
                                        <p:tav tm="100000">
                                          <p:val>
                                            <p:fltVal val="0"/>
                                          </p:val>
                                        </p:tav>
                                      </p:tavLst>
                                    </p:anim>
                                    <p:animEffect transition="out" filter="fad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53" presetClass="exit" presetSubtype="32" fill="hold" grpId="0" nodeType="clickEffect">
                                  <p:stCondLst>
                                    <p:cond delay="0"/>
                                  </p:stCondLst>
                                  <p:childTnLst>
                                    <p:anim calcmode="lin" valueType="num">
                                      <p:cBhvr>
                                        <p:cTn id="41" dur="500"/>
                                        <p:tgtEl>
                                          <p:spTgt spid="3">
                                            <p:txEl>
                                              <p:pRg st="5" end="5"/>
                                            </p:txEl>
                                          </p:spTgt>
                                        </p:tgtEl>
                                        <p:attrNameLst>
                                          <p:attrName>ppt_w</p:attrName>
                                        </p:attrNameLst>
                                      </p:cBhvr>
                                      <p:tavLst>
                                        <p:tav tm="0">
                                          <p:val>
                                            <p:strVal val="ppt_w"/>
                                          </p:val>
                                        </p:tav>
                                        <p:tav tm="100000">
                                          <p:val>
                                            <p:fltVal val="0"/>
                                          </p:val>
                                        </p:tav>
                                      </p:tavLst>
                                    </p:anim>
                                    <p:anim calcmode="lin" valueType="num">
                                      <p:cBhvr>
                                        <p:cTn id="42" dur="500"/>
                                        <p:tgtEl>
                                          <p:spTgt spid="3">
                                            <p:txEl>
                                              <p:pRg st="5" end="5"/>
                                            </p:txEl>
                                          </p:spTgt>
                                        </p:tgtEl>
                                        <p:attrNameLst>
                                          <p:attrName>ppt_h</p:attrName>
                                        </p:attrNameLst>
                                      </p:cBhvr>
                                      <p:tavLst>
                                        <p:tav tm="0">
                                          <p:val>
                                            <p:strVal val="ppt_h"/>
                                          </p:val>
                                        </p:tav>
                                        <p:tav tm="100000">
                                          <p:val>
                                            <p:fltVal val="0"/>
                                          </p:val>
                                        </p:tav>
                                      </p:tavLst>
                                    </p:anim>
                                    <p:animEffect transition="out" filter="fade">
                                      <p:cBhvr>
                                        <p:cTn id="43" dur="500"/>
                                        <p:tgtEl>
                                          <p:spTgt spid="3">
                                            <p:txEl>
                                              <p:pRg st="5" end="5"/>
                                            </p:txEl>
                                          </p:spTgt>
                                        </p:tgtEl>
                                      </p:cBhvr>
                                    </p:animEffect>
                                    <p:set>
                                      <p:cBhvr>
                                        <p:cTn id="44"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53" presetClass="exit" presetSubtype="32" fill="hold" grpId="0" nodeType="clickEffect">
                                  <p:stCondLst>
                                    <p:cond delay="0"/>
                                  </p:stCondLst>
                                  <p:childTnLst>
                                    <p:anim calcmode="lin" valueType="num">
                                      <p:cBhvr>
                                        <p:cTn id="48" dur="500"/>
                                        <p:tgtEl>
                                          <p:spTgt spid="3">
                                            <p:txEl>
                                              <p:pRg st="6" end="6"/>
                                            </p:txEl>
                                          </p:spTgt>
                                        </p:tgtEl>
                                        <p:attrNameLst>
                                          <p:attrName>ppt_w</p:attrName>
                                        </p:attrNameLst>
                                      </p:cBhvr>
                                      <p:tavLst>
                                        <p:tav tm="0">
                                          <p:val>
                                            <p:strVal val="ppt_w"/>
                                          </p:val>
                                        </p:tav>
                                        <p:tav tm="100000">
                                          <p:val>
                                            <p:fltVal val="0"/>
                                          </p:val>
                                        </p:tav>
                                      </p:tavLst>
                                    </p:anim>
                                    <p:anim calcmode="lin" valueType="num">
                                      <p:cBhvr>
                                        <p:cTn id="49" dur="500"/>
                                        <p:tgtEl>
                                          <p:spTgt spid="3">
                                            <p:txEl>
                                              <p:pRg st="6" end="6"/>
                                            </p:txEl>
                                          </p:spTgt>
                                        </p:tgtEl>
                                        <p:attrNameLst>
                                          <p:attrName>ppt_h</p:attrName>
                                        </p:attrNameLst>
                                      </p:cBhvr>
                                      <p:tavLst>
                                        <p:tav tm="0">
                                          <p:val>
                                            <p:strVal val="ppt_h"/>
                                          </p:val>
                                        </p:tav>
                                        <p:tav tm="100000">
                                          <p:val>
                                            <p:fltVal val="0"/>
                                          </p:val>
                                        </p:tav>
                                      </p:tavLst>
                                    </p:anim>
                                    <p:animEffect transition="out" filter="fade">
                                      <p:cBhvr>
                                        <p:cTn id="50" dur="500"/>
                                        <p:tgtEl>
                                          <p:spTgt spid="3">
                                            <p:txEl>
                                              <p:pRg st="6" end="6"/>
                                            </p:txEl>
                                          </p:spTgt>
                                        </p:tgtEl>
                                      </p:cBhvr>
                                    </p:animEffect>
                                    <p:set>
                                      <p:cBhvr>
                                        <p:cTn id="51"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53" presetClass="exit" presetSubtype="32" fill="hold" grpId="0" nodeType="clickEffect">
                                  <p:stCondLst>
                                    <p:cond delay="0"/>
                                  </p:stCondLst>
                                  <p:childTnLst>
                                    <p:anim calcmode="lin" valueType="num">
                                      <p:cBhvr>
                                        <p:cTn id="55" dur="500"/>
                                        <p:tgtEl>
                                          <p:spTgt spid="3">
                                            <p:txEl>
                                              <p:pRg st="7" end="7"/>
                                            </p:txEl>
                                          </p:spTgt>
                                        </p:tgtEl>
                                        <p:attrNameLst>
                                          <p:attrName>ppt_w</p:attrName>
                                        </p:attrNameLst>
                                      </p:cBhvr>
                                      <p:tavLst>
                                        <p:tav tm="0">
                                          <p:val>
                                            <p:strVal val="ppt_w"/>
                                          </p:val>
                                        </p:tav>
                                        <p:tav tm="100000">
                                          <p:val>
                                            <p:fltVal val="0"/>
                                          </p:val>
                                        </p:tav>
                                      </p:tavLst>
                                    </p:anim>
                                    <p:anim calcmode="lin" valueType="num">
                                      <p:cBhvr>
                                        <p:cTn id="56" dur="500"/>
                                        <p:tgtEl>
                                          <p:spTgt spid="3">
                                            <p:txEl>
                                              <p:pRg st="7" end="7"/>
                                            </p:txEl>
                                          </p:spTgt>
                                        </p:tgtEl>
                                        <p:attrNameLst>
                                          <p:attrName>ppt_h</p:attrName>
                                        </p:attrNameLst>
                                      </p:cBhvr>
                                      <p:tavLst>
                                        <p:tav tm="0">
                                          <p:val>
                                            <p:strVal val="ppt_h"/>
                                          </p:val>
                                        </p:tav>
                                        <p:tav tm="100000">
                                          <p:val>
                                            <p:fltVal val="0"/>
                                          </p:val>
                                        </p:tav>
                                      </p:tavLst>
                                    </p:anim>
                                    <p:animEffect transition="out" filter="fade">
                                      <p:cBhvr>
                                        <p:cTn id="57" dur="500"/>
                                        <p:tgtEl>
                                          <p:spTgt spid="3">
                                            <p:txEl>
                                              <p:pRg st="7" end="7"/>
                                            </p:txEl>
                                          </p:spTgt>
                                        </p:tgtEl>
                                      </p:cBhvr>
                                    </p:animEffect>
                                    <p:set>
                                      <p:cBhvr>
                                        <p:cTn id="58"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132</Words>
  <Application>Microsoft Office PowerPoint</Application>
  <PresentationFormat>寬螢幕</PresentationFormat>
  <Paragraphs>22</Paragraphs>
  <Slides>7</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7</vt:i4>
      </vt:variant>
    </vt:vector>
  </HeadingPairs>
  <TitlesOfParts>
    <vt:vector size="14" baseType="lpstr">
      <vt:lpstr>微軟正黑體</vt:lpstr>
      <vt:lpstr>新細明體</vt:lpstr>
      <vt:lpstr>Arial</vt:lpstr>
      <vt:lpstr>Calibri</vt:lpstr>
      <vt:lpstr>Calibri Light</vt:lpstr>
      <vt:lpstr>Times New Roman</vt:lpstr>
      <vt:lpstr>Office 佈景主題</vt:lpstr>
      <vt:lpstr>水域 安全 的重要 </vt:lpstr>
      <vt:lpstr> 目錄</vt:lpstr>
      <vt:lpstr>到了夏天天氣炎熱相信大家都喜歡玩水但在玩水時該注意甚麼呢</vt:lpstr>
      <vt:lpstr>在戲水或游泳前有很多要注意的事項只要你都做對了就能安心去玩了</vt:lpstr>
      <vt:lpstr>如何遵守水域安全事項</vt:lpstr>
      <vt:lpstr>如何自救</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水域安全很重要</dc:title>
  <dc:creator>Windows 使用者</dc:creator>
  <cp:lastModifiedBy>Windows 使用者</cp:lastModifiedBy>
  <cp:revision>7</cp:revision>
  <dcterms:created xsi:type="dcterms:W3CDTF">2020-09-18T00:17:14Z</dcterms:created>
  <dcterms:modified xsi:type="dcterms:W3CDTF">2020-09-18T01:12:16Z</dcterms:modified>
</cp:coreProperties>
</file>