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E7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352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00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94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93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845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29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34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46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09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16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76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B86EA-C3F1-4C6D-8C8E-20B581DE99D0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77FFE-1346-45F1-96AA-3CB2AD9456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02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28798" y="872836"/>
            <a:ext cx="9022081" cy="980901"/>
          </a:xfrm>
        </p:spPr>
        <p:txBody>
          <a:bodyPr>
            <a:normAutofit fontScale="90000"/>
          </a:bodyPr>
          <a:lstStyle/>
          <a:p>
            <a:r>
              <a:rPr lang="zh-TW" altLang="en-US" sz="7200" dirty="0" smtClean="0">
                <a:solidFill>
                  <a:srgbClr val="00B0F0"/>
                </a:solidFill>
              </a:rPr>
              <a:t/>
            </a:r>
            <a:br>
              <a:rPr lang="zh-TW" altLang="en-US" sz="7200" dirty="0" smtClean="0">
                <a:solidFill>
                  <a:srgbClr val="00B0F0"/>
                </a:solidFill>
              </a:rPr>
            </a:br>
            <a:r>
              <a:rPr lang="zh-TW" altLang="en-US" sz="7200" dirty="0" smtClean="0">
                <a:solidFill>
                  <a:srgbClr val="00B0F0"/>
                </a:solidFill>
                <a:ea typeface="文鼎新" panose="02010609010101010101" pitchFamily="49" charset="-120"/>
              </a:rPr>
              <a:t>水域安全很重要</a:t>
            </a:r>
            <a:endParaRPr lang="zh-TW" altLang="en-US" sz="7200" dirty="0">
              <a:solidFill>
                <a:srgbClr val="00B0F0"/>
              </a:solidFill>
              <a:ea typeface="文鼎新" panose="0201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5439" y="1947804"/>
            <a:ext cx="9144000" cy="7621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7030A0"/>
                </a:solidFill>
                <a:ea typeface="文鼎新" panose="02010609010101010101" pitchFamily="49" charset="-120"/>
              </a:rPr>
              <a:t>玩水不玩命</a:t>
            </a:r>
            <a:endParaRPr lang="zh-TW" altLang="en-US" sz="3600" dirty="0">
              <a:solidFill>
                <a:srgbClr val="7030A0"/>
              </a:solidFill>
              <a:ea typeface="文鼎新" panose="02010609010101010101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35" y="2709949"/>
            <a:ext cx="7722523" cy="399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rush Script MT" panose="03060802040406070304" pitchFamily="66" charset="0"/>
                <a:ea typeface="文鼎新" panose="02010609010101010101" pitchFamily="49" charset="-120"/>
              </a:rPr>
              <a:t>游泳注意事項</a:t>
            </a:r>
            <a:endParaRPr lang="zh-TW" altLang="en-US" sz="5400" dirty="0">
              <a:solidFill>
                <a:schemeClr val="accent5">
                  <a:lumMod val="60000"/>
                  <a:lumOff val="40000"/>
                </a:schemeClr>
              </a:solidFill>
              <a:latin typeface="Brush Script MT" panose="03060802040406070304" pitchFamily="66" charset="0"/>
              <a:ea typeface="文鼎新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ts val="2400"/>
              </a:lnSpc>
            </a:pP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、應在設有救生人員值勤的海域游泳，並聽從指導及勿超越警戒線；對已設有「禁止游泳」或「水深危險」等禁止標誌之</a:t>
            </a:r>
            <a:r>
              <a:rPr lang="zh-TW" altLang="en-US" dirty="0" smtClean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區域避免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接近。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、海邊戲水，</a:t>
            </a:r>
            <a:r>
              <a:rPr lang="zh-TW" altLang="en-US" dirty="0" smtClean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不依賴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充氣式浮具（如游泳圈、浮床等）來助泳，萬一洩氣</a:t>
            </a:r>
            <a:r>
              <a:rPr lang="zh-TW" altLang="en-US" dirty="0" smtClean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，沒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有</a:t>
            </a:r>
            <a:r>
              <a:rPr lang="zh-TW" altLang="en-US" dirty="0" smtClean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依靠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，容易造成溺水。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3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、海中游泳，基於海水是處於流動狀態，有海流、有波浪，與游泳池不同</a:t>
            </a:r>
            <a:r>
              <a:rPr lang="zh-TW" altLang="en-US" dirty="0" smtClean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，需要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加倍的耐力及</a:t>
            </a:r>
            <a:r>
              <a:rPr lang="zh-TW" altLang="en-US" dirty="0" smtClean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體力，不可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高估自己的游泳能力，才不會造成不幸。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4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、嚴禁兒童單獨戲水，以免發生意外。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5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、不可在航道、港區、急流區、礁岩區及碼頭邊游泳。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6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、颱風來襲前後</a:t>
            </a: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天，由於海面風浪仍大，當海水浴場關閉或太陽下山後（夜間），不可強行進入游泳。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7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、處在浪區中，當大浪來襲時，不可正面去頂撞，應潛入水中避浪或借用浪的推力，以捷泳高速前進沖回岸邊。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8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、在海中，若有皮膚受傷出血情況，應立即上岸，因為鯊魚對於血腥味特別敏感，可能會遭到攻擊。若受到水母、海蛇等侵襲，應立即登岸治療。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9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、在海面遠方忽然傳來隆隆不停的聲響，且聲音越來越大，可能是海嘯即將來襲，所有人（包括水裡及岸上）應立即往高處逃生。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10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、若被海流捲到外海，應向岸上發出求救信號，保持體 力及體溫，並察看周圍是否有可助浮的漂流物加以利用，等待救援。</a:t>
            </a:r>
            <a:b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11</a:t>
            </a:r>
            <a:r>
              <a:rPr lang="zh-TW" altLang="en-US" dirty="0">
                <a:solidFill>
                  <a:srgbClr val="EE7ECE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、若在太平洋沿岸有地震發生時，要特別注意氣象報告，收聽是否有海嘯的消息，最好近期內不要到海邊游泳。</a:t>
            </a:r>
            <a:endParaRPr lang="zh-TW" altLang="en-US" dirty="0">
              <a:solidFill>
                <a:srgbClr val="EE7ECE"/>
              </a:solidFill>
              <a:ea typeface="文鼎新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8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C000"/>
                </a:solidFill>
                <a:ea typeface="文鼎新" panose="02010609010101010101" pitchFamily="49" charset="-120"/>
              </a:rPr>
              <a:t>各種水域注意事項</a:t>
            </a:r>
            <a:endParaRPr lang="zh-TW" altLang="en-US" sz="4800" dirty="0">
              <a:solidFill>
                <a:srgbClr val="FFC000"/>
              </a:solidFill>
              <a:ea typeface="文鼎新" panose="02010609010101010101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/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活動前應瞭解自身健康狀況，當過飢、過飽，有醉意或心情欠佳時，均不應下水游泳；若要飯後游泳最好相隔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小時以上。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]</a:t>
            </a:r>
            <a:b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場地選擇，應在開放浴場或有救生人員值勤的水域活動，並遵守各浴場規定及救生員指示；對已設有「禁止游泳」或「水深危險」等禁止標誌之區域更應避免接近。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3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初學游泳，應以游泳池作為第一選擇，並學些自救及求生方法暨簡易急救及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C.P.R.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。所有水上活動，最基本的先決要件是先學會游泳，游泳技術好又懂救生，才會玩的愉快又安心。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4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入水前應先做伸展暖身操，以避免下水後肌肉抽筋。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5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游泳時最好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人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組，採伙伴制，彼此相互照應。若是團體活動，入水前先清點人數，登岸亦同，在岸上應留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人作警戒，以策安全。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6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從事水上活動，除游泳外，均應穿著救生衣，以策安全。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7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若使用面鏡、呼吸管、蛙鞋（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3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寶）浮潛，要經專人指導後才能使用。若要作水肺潛水，必須經過潛水訓練並取得執照，且應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人以上同行，並在潛水區域樹起潛水旗幟，以策安全。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8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划小船，需換位時，應儘量將重心放低，或在碼頭、岸邊等處進行較為安全；另於乘船時，切記不上超載的船隻，以策安全。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9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 磯釣時應穿救生衣、釘鞋及戴安全帽，並確實掌握漲、退潮的時間，對於忽然來襲的瘋狗浪應特別注意，若見到海裡忽然有大浪接近，應立即逃避，以免造成傷害。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10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、若發現有人溺水，應大聲呼叫請求支援。若未學過水上救生技術，不可冒然下水救人；同時，請人打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119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向消防單位求援，並察看周圍是否有救生器材如救生繩、救生圈或竹竿等其他替代物作岸上施救。</a:t>
            </a:r>
            <a:b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</a:b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11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、凡因溺水經急救後而挽回生命者，應儘早前往醫院進一步觀察治療，以免造成</a:t>
            </a:r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2</a:t>
            </a:r>
            <a:r>
              <a:rPr lang="zh-TW" altLang="en-US" sz="1600" dirty="0">
                <a:solidFill>
                  <a:srgbClr val="0070C0"/>
                </a:solidFill>
                <a:latin typeface="微軟正黑體" panose="020B0604030504040204" pitchFamily="34" charset="-120"/>
                <a:ea typeface="文鼎新" panose="02010609010101010101" pitchFamily="49" charset="-120"/>
              </a:rPr>
              <a:t>次溺水而喪命。</a:t>
            </a:r>
            <a:endParaRPr lang="zh-TW" altLang="en-US" sz="1600" dirty="0">
              <a:solidFill>
                <a:srgbClr val="0070C0"/>
              </a:solidFill>
              <a:ea typeface="文鼎新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41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6988" y="365125"/>
            <a:ext cx="9466811" cy="5719791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002060"/>
                </a:solidFill>
                <a:ea typeface="文鼎新" panose="02010609010101010101" pitchFamily="49" charset="-120"/>
              </a:rPr>
              <a:t>投影片結束，謝謝大家</a:t>
            </a:r>
            <a:endParaRPr lang="zh-TW" altLang="en-US" sz="6000" dirty="0">
              <a:solidFill>
                <a:srgbClr val="002060"/>
              </a:solidFill>
              <a:ea typeface="文鼎新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55</Words>
  <Application>Microsoft Office PowerPoint</Application>
  <PresentationFormat>寬螢幕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文鼎新</vt:lpstr>
      <vt:lpstr>微軟正黑體</vt:lpstr>
      <vt:lpstr>新細明體</vt:lpstr>
      <vt:lpstr>Arial</vt:lpstr>
      <vt:lpstr>Brush Script MT</vt:lpstr>
      <vt:lpstr>Calibri</vt:lpstr>
      <vt:lpstr>Calibri Light</vt:lpstr>
      <vt:lpstr>Office 佈景主題</vt:lpstr>
      <vt:lpstr> 水域安全很重要</vt:lpstr>
      <vt:lpstr>游泳注意事項</vt:lpstr>
      <vt:lpstr>各種水域注意事項</vt:lpstr>
      <vt:lpstr>投影片結束，謝謝大家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水域安全很重要</dc:title>
  <dc:creator>Windows 使用者</dc:creator>
  <cp:lastModifiedBy>Windows 使用者</cp:lastModifiedBy>
  <cp:revision>6</cp:revision>
  <dcterms:created xsi:type="dcterms:W3CDTF">2020-09-18T00:17:47Z</dcterms:created>
  <dcterms:modified xsi:type="dcterms:W3CDTF">2020-09-18T01:10:36Z</dcterms:modified>
</cp:coreProperties>
</file>