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Tahoma" pitchFamily="34" charset="0"/>
        <a:ea typeface="+mn-ea"/>
        <a:cs typeface="+mn-cs"/>
      </a:defRPr>
    </a:lvl1pPr>
    <a:lvl2pPr marL="457200" algn="l" rtl="0" fontAlgn="base">
      <a:spcBef>
        <a:spcPct val="0"/>
      </a:spcBef>
      <a:spcAft>
        <a:spcPct val="0"/>
      </a:spcAft>
      <a:defRPr kern="1200">
        <a:solidFill>
          <a:schemeClr val="tx1"/>
        </a:solidFill>
        <a:latin typeface="Tahoma" pitchFamily="34" charset="0"/>
        <a:ea typeface="+mn-ea"/>
        <a:cs typeface="+mn-cs"/>
      </a:defRPr>
    </a:lvl2pPr>
    <a:lvl3pPr marL="914400" algn="l" rtl="0" fontAlgn="base">
      <a:spcBef>
        <a:spcPct val="0"/>
      </a:spcBef>
      <a:spcAft>
        <a:spcPct val="0"/>
      </a:spcAft>
      <a:defRPr kern="1200">
        <a:solidFill>
          <a:schemeClr val="tx1"/>
        </a:solidFill>
        <a:latin typeface="Tahoma" pitchFamily="34" charset="0"/>
        <a:ea typeface="+mn-ea"/>
        <a:cs typeface="+mn-cs"/>
      </a:defRPr>
    </a:lvl3pPr>
    <a:lvl4pPr marL="1371600" algn="l" rtl="0" fontAlgn="base">
      <a:spcBef>
        <a:spcPct val="0"/>
      </a:spcBef>
      <a:spcAft>
        <a:spcPct val="0"/>
      </a:spcAft>
      <a:defRPr kern="1200">
        <a:solidFill>
          <a:schemeClr val="tx1"/>
        </a:solidFill>
        <a:latin typeface="Tahoma" pitchFamily="34" charset="0"/>
        <a:ea typeface="+mn-ea"/>
        <a:cs typeface="+mn-cs"/>
      </a:defRPr>
    </a:lvl4pPr>
    <a:lvl5pPr marL="1828800" algn="l" rtl="0" fontAlgn="base">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55" d="100"/>
          <a:sy n="55" d="100"/>
        </p:scale>
        <p:origin x="-1272" y="-269"/>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TW" altLang="en-US"/>
          </a:p>
        </p:txBody>
      </p:sp>
      <p:sp>
        <p:nvSpPr>
          <p:cNvPr id="3" name="日期版面配置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24F3FF75-2A81-4523-BACD-7430A673DAED}" type="datetimeFigureOut">
              <a:rPr lang="zh-TW" altLang="en-US"/>
              <a:pPr>
                <a:defRPr/>
              </a:pPr>
              <a:t>2015/5/22</a:t>
            </a:fld>
            <a:endParaRPr lang="zh-TW" altLang="en-US"/>
          </a:p>
        </p:txBody>
      </p:sp>
      <p:sp>
        <p:nvSpPr>
          <p:cNvPr id="4" name="投影片圖像版面配置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zh-TW" altLang="en-US" noProof="0" smtClean="0"/>
          </a:p>
        </p:txBody>
      </p:sp>
      <p:sp>
        <p:nvSpPr>
          <p:cNvPr id="5" name="備忘稿版面配置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TW" altLang="en-US" noProof="0" smtClean="0"/>
              <a:t>按一下以編輯母片文字樣式</a:t>
            </a:r>
          </a:p>
          <a:p>
            <a:pPr lvl="1"/>
            <a:r>
              <a:rPr lang="zh-TW" altLang="en-US" noProof="0" smtClean="0"/>
              <a:t>第二層</a:t>
            </a:r>
          </a:p>
          <a:p>
            <a:pPr lvl="2"/>
            <a:r>
              <a:rPr lang="zh-TW" altLang="en-US" noProof="0" smtClean="0"/>
              <a:t>第三層</a:t>
            </a:r>
          </a:p>
          <a:p>
            <a:pPr lvl="3"/>
            <a:r>
              <a:rPr lang="zh-TW" altLang="en-US" noProof="0" smtClean="0"/>
              <a:t>第四層</a:t>
            </a:r>
          </a:p>
          <a:p>
            <a:pPr lvl="4"/>
            <a:r>
              <a:rPr lang="zh-TW" altLang="en-US" noProof="0" smtClean="0"/>
              <a:t>第五層</a:t>
            </a:r>
          </a:p>
        </p:txBody>
      </p:sp>
      <p:sp>
        <p:nvSpPr>
          <p:cNvPr id="6" name="頁尾版面配置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TW" altLang="en-US"/>
          </a:p>
        </p:txBody>
      </p:sp>
      <p:sp>
        <p:nvSpPr>
          <p:cNvPr id="7" name="投影片編號版面配置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0918DE2D-B809-48BF-BBAA-4CB2BD014F2C}" type="slidenum">
              <a:rPr lang="zh-TW" altLang="en-US"/>
              <a:pPr>
                <a:defRPr/>
              </a:pPr>
              <a:t>‹#›</a:t>
            </a:fld>
            <a:endParaRPr lang="zh-TW" altLang="en-US"/>
          </a:p>
        </p:txBody>
      </p:sp>
    </p:spTree>
    <p:extLst>
      <p:ext uri="{BB962C8B-B14F-4D97-AF65-F5344CB8AC3E}">
        <p14:creationId xmlns:p14="http://schemas.microsoft.com/office/powerpoint/2010/main" val="30134274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投影片圖像版面配置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3" name="備忘稿版面配置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zh-TW" altLang="en-US" smtClean="0">
              <a:latin typeface="新細明體" charset="-120"/>
            </a:endParaRPr>
          </a:p>
        </p:txBody>
      </p:sp>
      <p:sp>
        <p:nvSpPr>
          <p:cNvPr id="5124" name="投影片編號版面配置區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fld id="{A8C82EAC-0E73-4A83-8AE2-364475218E27}" type="slidenum">
              <a:rPr lang="zh-TW" altLang="en-US" smtClean="0"/>
              <a:pPr eaLnBrk="1" hangingPunct="1"/>
              <a:t>1</a:t>
            </a:fld>
            <a:endParaRPr lang="zh-TW"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標題投影片">
    <p:spTree>
      <p:nvGrpSpPr>
        <p:cNvPr id="1" name=""/>
        <p:cNvGrpSpPr/>
        <p:nvPr/>
      </p:nvGrpSpPr>
      <p:grpSpPr>
        <a:xfrm>
          <a:off x="0" y="0"/>
          <a:ext cx="0" cy="0"/>
          <a:chOff x="0" y="0"/>
          <a:chExt cx="0" cy="0"/>
        </a:xfrm>
      </p:grpSpPr>
      <p:pic>
        <p:nvPicPr>
          <p:cNvPr id="4"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4" name="Rectangle 2"/>
          <p:cNvSpPr>
            <a:spLocks noGrp="1" noChangeArrowheads="1"/>
          </p:cNvSpPr>
          <p:nvPr>
            <p:ph type="ctrTitle"/>
          </p:nvPr>
        </p:nvSpPr>
        <p:spPr>
          <a:xfrm>
            <a:off x="685800" y="2130425"/>
            <a:ext cx="7772400" cy="1470025"/>
          </a:xfrm>
        </p:spPr>
        <p:txBody>
          <a:bodyPr/>
          <a:lstStyle>
            <a:lvl1pPr>
              <a:defRPr/>
            </a:lvl1pPr>
          </a:lstStyle>
          <a:p>
            <a:r>
              <a:rPr lang="zh-TW" altLang="en-US" smtClean="0"/>
              <a:t>按一下以編輯母片標題樣式</a:t>
            </a:r>
            <a:endParaRPr lang="en-US" altLang="zh-TW"/>
          </a:p>
        </p:txBody>
      </p:sp>
      <p:sp>
        <p:nvSpPr>
          <p:cNvPr id="3075"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zh-TW" altLang="en-US" smtClean="0"/>
              <a:t>按一下以編輯母片副標題樣式</a:t>
            </a:r>
            <a:endParaRPr lang="en-US" altLang="zh-TW"/>
          </a:p>
        </p:txBody>
      </p:sp>
      <p:sp>
        <p:nvSpPr>
          <p:cNvPr id="5" name="Rectangle 8"/>
          <p:cNvSpPr>
            <a:spLocks noGrp="1" noChangeArrowheads="1"/>
          </p:cNvSpPr>
          <p:nvPr>
            <p:ph type="dt" sz="half" idx="10"/>
          </p:nvPr>
        </p:nvSpPr>
        <p:spPr/>
        <p:txBody>
          <a:bodyPr/>
          <a:lstStyle>
            <a:lvl1pPr>
              <a:defRPr/>
            </a:lvl1pPr>
          </a:lstStyle>
          <a:p>
            <a:pPr>
              <a:defRPr/>
            </a:pPr>
            <a:endParaRPr lang="en-US" altLang="zh-TW"/>
          </a:p>
        </p:txBody>
      </p:sp>
      <p:sp>
        <p:nvSpPr>
          <p:cNvPr id="6" name="Rectangle 9"/>
          <p:cNvSpPr>
            <a:spLocks noGrp="1" noChangeArrowheads="1"/>
          </p:cNvSpPr>
          <p:nvPr>
            <p:ph type="ftr" sz="quarter" idx="11"/>
          </p:nvPr>
        </p:nvSpPr>
        <p:spPr/>
        <p:txBody>
          <a:bodyPr/>
          <a:lstStyle>
            <a:lvl1pPr>
              <a:defRPr/>
            </a:lvl1pPr>
          </a:lstStyle>
          <a:p>
            <a:pPr>
              <a:defRPr/>
            </a:pPr>
            <a:endParaRPr lang="en-US" altLang="zh-TW"/>
          </a:p>
        </p:txBody>
      </p:sp>
      <p:sp>
        <p:nvSpPr>
          <p:cNvPr id="7" name="Rectangle 10"/>
          <p:cNvSpPr>
            <a:spLocks noGrp="1" noChangeArrowheads="1"/>
          </p:cNvSpPr>
          <p:nvPr>
            <p:ph type="sldNum" sz="quarter" idx="12"/>
          </p:nvPr>
        </p:nvSpPr>
        <p:spPr/>
        <p:txBody>
          <a:bodyPr/>
          <a:lstStyle>
            <a:lvl1pPr>
              <a:defRPr/>
            </a:lvl1pPr>
          </a:lstStyle>
          <a:p>
            <a:pPr>
              <a:defRPr/>
            </a:pPr>
            <a:fld id="{CCB640D9-32C0-462A-91F3-F543972B5E24}" type="slidenum">
              <a:rPr lang="en-US" altLang="zh-TW"/>
              <a:pPr>
                <a:defRPr/>
              </a:pPr>
              <a:t>‹#›</a:t>
            </a:fld>
            <a:endParaRPr lang="en-US" altLang="zh-TW"/>
          </a:p>
        </p:txBody>
      </p:sp>
    </p:spTree>
    <p:extLst>
      <p:ext uri="{BB962C8B-B14F-4D97-AF65-F5344CB8AC3E}">
        <p14:creationId xmlns:p14="http://schemas.microsoft.com/office/powerpoint/2010/main" val="907961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p:cNvSpPr>
            <a:spLocks noGrp="1" noChangeArrowheads="1"/>
          </p:cNvSpPr>
          <p:nvPr>
            <p:ph type="sldNum" sz="quarter" idx="12"/>
          </p:nvPr>
        </p:nvSpPr>
        <p:spPr>
          <a:ln/>
        </p:spPr>
        <p:txBody>
          <a:bodyPr/>
          <a:lstStyle>
            <a:lvl1pPr>
              <a:defRPr/>
            </a:lvl1pPr>
          </a:lstStyle>
          <a:p>
            <a:pPr>
              <a:defRPr/>
            </a:pPr>
            <a:fld id="{AF0C234F-B755-48A0-BFD7-FA8AA3F04103}" type="slidenum">
              <a:rPr lang="en-US" altLang="zh-TW"/>
              <a:pPr>
                <a:defRPr/>
              </a:pPr>
              <a:t>‹#›</a:t>
            </a:fld>
            <a:endParaRPr lang="en-US" altLang="zh-TW"/>
          </a:p>
        </p:txBody>
      </p:sp>
    </p:spTree>
    <p:extLst>
      <p:ext uri="{BB962C8B-B14F-4D97-AF65-F5344CB8AC3E}">
        <p14:creationId xmlns:p14="http://schemas.microsoft.com/office/powerpoint/2010/main" val="27656670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579438"/>
            <a:ext cx="2057400" cy="5211762"/>
          </a:xfrm>
        </p:spPr>
        <p:txBody>
          <a:bodyPr vert="eaVert"/>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457200" y="579438"/>
            <a:ext cx="6019800" cy="5211762"/>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p:cNvSpPr>
            <a:spLocks noGrp="1" noChangeArrowheads="1"/>
          </p:cNvSpPr>
          <p:nvPr>
            <p:ph type="sldNum" sz="quarter" idx="12"/>
          </p:nvPr>
        </p:nvSpPr>
        <p:spPr>
          <a:ln/>
        </p:spPr>
        <p:txBody>
          <a:bodyPr/>
          <a:lstStyle>
            <a:lvl1pPr>
              <a:defRPr/>
            </a:lvl1pPr>
          </a:lstStyle>
          <a:p>
            <a:pPr>
              <a:defRPr/>
            </a:pPr>
            <a:fld id="{0E6A9DF7-CFE7-4E6A-A8CF-D23DC739D6AD}" type="slidenum">
              <a:rPr lang="en-US" altLang="zh-TW"/>
              <a:pPr>
                <a:defRPr/>
              </a:pPr>
              <a:t>‹#›</a:t>
            </a:fld>
            <a:endParaRPr lang="en-US" altLang="zh-TW"/>
          </a:p>
        </p:txBody>
      </p:sp>
    </p:spTree>
    <p:extLst>
      <p:ext uri="{BB962C8B-B14F-4D97-AF65-F5344CB8AC3E}">
        <p14:creationId xmlns:p14="http://schemas.microsoft.com/office/powerpoint/2010/main" val="36235082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p:cNvSpPr>
            <a:spLocks noGrp="1" noChangeArrowheads="1"/>
          </p:cNvSpPr>
          <p:nvPr>
            <p:ph type="sldNum" sz="quarter" idx="12"/>
          </p:nvPr>
        </p:nvSpPr>
        <p:spPr>
          <a:ln/>
        </p:spPr>
        <p:txBody>
          <a:bodyPr/>
          <a:lstStyle>
            <a:lvl1pPr>
              <a:defRPr/>
            </a:lvl1pPr>
          </a:lstStyle>
          <a:p>
            <a:pPr>
              <a:defRPr/>
            </a:pPr>
            <a:fld id="{4DD3CCDE-80BF-4937-89BE-ED5BEE6D6EDF}" type="slidenum">
              <a:rPr lang="en-US" altLang="zh-TW"/>
              <a:pPr>
                <a:defRPr/>
              </a:pPr>
              <a:t>‹#›</a:t>
            </a:fld>
            <a:endParaRPr lang="en-US" altLang="zh-TW"/>
          </a:p>
        </p:txBody>
      </p:sp>
    </p:spTree>
    <p:extLst>
      <p:ext uri="{BB962C8B-B14F-4D97-AF65-F5344CB8AC3E}">
        <p14:creationId xmlns:p14="http://schemas.microsoft.com/office/powerpoint/2010/main" val="8219266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nchor="t"/>
          <a:lstStyle>
            <a:lvl1pPr algn="l">
              <a:defRPr sz="4000" b="1" cap="all"/>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TW" altLang="en-US" smtClean="0"/>
              <a:t>按一下以編輯母片文字樣式</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p:cNvSpPr>
            <a:spLocks noGrp="1" noChangeArrowheads="1"/>
          </p:cNvSpPr>
          <p:nvPr>
            <p:ph type="sldNum" sz="quarter" idx="12"/>
          </p:nvPr>
        </p:nvSpPr>
        <p:spPr>
          <a:ln/>
        </p:spPr>
        <p:txBody>
          <a:bodyPr/>
          <a:lstStyle>
            <a:lvl1pPr>
              <a:defRPr/>
            </a:lvl1pPr>
          </a:lstStyle>
          <a:p>
            <a:pPr>
              <a:defRPr/>
            </a:pPr>
            <a:fld id="{6C004B78-CC23-4811-9BC5-4B3208CD3CA9}" type="slidenum">
              <a:rPr lang="en-US" altLang="zh-TW"/>
              <a:pPr>
                <a:defRPr/>
              </a:pPr>
              <a:t>‹#›</a:t>
            </a:fld>
            <a:endParaRPr lang="en-US" altLang="zh-TW"/>
          </a:p>
        </p:txBody>
      </p:sp>
    </p:spTree>
    <p:extLst>
      <p:ext uri="{BB962C8B-B14F-4D97-AF65-F5344CB8AC3E}">
        <p14:creationId xmlns:p14="http://schemas.microsoft.com/office/powerpoint/2010/main" val="11598538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sz="half" idx="1"/>
          </p:nvPr>
        </p:nvSpPr>
        <p:spPr>
          <a:xfrm>
            <a:off x="457200" y="19050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4648200" y="19050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p:cNvSpPr>
            <a:spLocks noGrp="1" noChangeArrowheads="1"/>
          </p:cNvSpPr>
          <p:nvPr>
            <p:ph type="sldNum" sz="quarter" idx="12"/>
          </p:nvPr>
        </p:nvSpPr>
        <p:spPr>
          <a:ln/>
        </p:spPr>
        <p:txBody>
          <a:bodyPr/>
          <a:lstStyle>
            <a:lvl1pPr>
              <a:defRPr/>
            </a:lvl1pPr>
          </a:lstStyle>
          <a:p>
            <a:pPr>
              <a:defRPr/>
            </a:pPr>
            <a:fld id="{E6D0A849-0844-43F7-AAC9-770DE38FF0E2}" type="slidenum">
              <a:rPr lang="en-US" altLang="zh-TW"/>
              <a:pPr>
                <a:defRPr/>
              </a:pPr>
              <a:t>‹#›</a:t>
            </a:fld>
            <a:endParaRPr lang="en-US" altLang="zh-TW"/>
          </a:p>
        </p:txBody>
      </p:sp>
    </p:spTree>
    <p:extLst>
      <p:ext uri="{BB962C8B-B14F-4D97-AF65-F5344CB8AC3E}">
        <p14:creationId xmlns:p14="http://schemas.microsoft.com/office/powerpoint/2010/main" val="3606186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1143000"/>
          </a:xfrm>
        </p:spPr>
        <p:txBody>
          <a:bodyPr/>
          <a:lstStyle>
            <a:lvl1pPr>
              <a:defRPr/>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zh-TW"/>
          </a:p>
        </p:txBody>
      </p:sp>
      <p:sp>
        <p:nvSpPr>
          <p:cNvPr id="9" name="Rectangle 6"/>
          <p:cNvSpPr>
            <a:spLocks noGrp="1" noChangeArrowheads="1"/>
          </p:cNvSpPr>
          <p:nvPr>
            <p:ph type="sldNum" sz="quarter" idx="12"/>
          </p:nvPr>
        </p:nvSpPr>
        <p:spPr>
          <a:ln/>
        </p:spPr>
        <p:txBody>
          <a:bodyPr/>
          <a:lstStyle>
            <a:lvl1pPr>
              <a:defRPr/>
            </a:lvl1pPr>
          </a:lstStyle>
          <a:p>
            <a:pPr>
              <a:defRPr/>
            </a:pPr>
            <a:fld id="{297BD0B8-46BD-4A5E-A0BA-6961DBA9406A}" type="slidenum">
              <a:rPr lang="en-US" altLang="zh-TW"/>
              <a:pPr>
                <a:defRPr/>
              </a:pPr>
              <a:t>‹#›</a:t>
            </a:fld>
            <a:endParaRPr lang="en-US" altLang="zh-TW"/>
          </a:p>
        </p:txBody>
      </p:sp>
    </p:spTree>
    <p:extLst>
      <p:ext uri="{BB962C8B-B14F-4D97-AF65-F5344CB8AC3E}">
        <p14:creationId xmlns:p14="http://schemas.microsoft.com/office/powerpoint/2010/main" val="31221374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zh-TW"/>
          </a:p>
        </p:txBody>
      </p:sp>
      <p:sp>
        <p:nvSpPr>
          <p:cNvPr id="5" name="Rectangle 6"/>
          <p:cNvSpPr>
            <a:spLocks noGrp="1" noChangeArrowheads="1"/>
          </p:cNvSpPr>
          <p:nvPr>
            <p:ph type="sldNum" sz="quarter" idx="12"/>
          </p:nvPr>
        </p:nvSpPr>
        <p:spPr>
          <a:ln/>
        </p:spPr>
        <p:txBody>
          <a:bodyPr/>
          <a:lstStyle>
            <a:lvl1pPr>
              <a:defRPr/>
            </a:lvl1pPr>
          </a:lstStyle>
          <a:p>
            <a:pPr>
              <a:defRPr/>
            </a:pPr>
            <a:fld id="{698DE2A4-0B8E-40C6-B69E-15F15B0CBE0B}" type="slidenum">
              <a:rPr lang="en-US" altLang="zh-TW"/>
              <a:pPr>
                <a:defRPr/>
              </a:pPr>
              <a:t>‹#›</a:t>
            </a:fld>
            <a:endParaRPr lang="en-US" altLang="zh-TW"/>
          </a:p>
        </p:txBody>
      </p:sp>
    </p:spTree>
    <p:extLst>
      <p:ext uri="{BB962C8B-B14F-4D97-AF65-F5344CB8AC3E}">
        <p14:creationId xmlns:p14="http://schemas.microsoft.com/office/powerpoint/2010/main" val="16929890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zh-TW"/>
          </a:p>
        </p:txBody>
      </p:sp>
      <p:sp>
        <p:nvSpPr>
          <p:cNvPr id="4" name="Rectangle 6"/>
          <p:cNvSpPr>
            <a:spLocks noGrp="1" noChangeArrowheads="1"/>
          </p:cNvSpPr>
          <p:nvPr>
            <p:ph type="sldNum" sz="quarter" idx="12"/>
          </p:nvPr>
        </p:nvSpPr>
        <p:spPr>
          <a:ln/>
        </p:spPr>
        <p:txBody>
          <a:bodyPr/>
          <a:lstStyle>
            <a:lvl1pPr>
              <a:defRPr/>
            </a:lvl1pPr>
          </a:lstStyle>
          <a:p>
            <a:pPr>
              <a:defRPr/>
            </a:pPr>
            <a:fld id="{E0E98FA0-53CB-4C5F-9B67-57D18B8F8823}" type="slidenum">
              <a:rPr lang="en-US" altLang="zh-TW"/>
              <a:pPr>
                <a:defRPr/>
              </a:pPr>
              <a:t>‹#›</a:t>
            </a:fld>
            <a:endParaRPr lang="en-US" altLang="zh-TW"/>
          </a:p>
        </p:txBody>
      </p:sp>
    </p:spTree>
    <p:extLst>
      <p:ext uri="{BB962C8B-B14F-4D97-AF65-F5344CB8AC3E}">
        <p14:creationId xmlns:p14="http://schemas.microsoft.com/office/powerpoint/2010/main" val="19342176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nchor="b"/>
          <a:lstStyle>
            <a:lvl1pPr algn="l">
              <a:defRPr sz="2000" b="1"/>
            </a:lvl1pPr>
          </a:lstStyle>
          <a:p>
            <a:r>
              <a:rPr lang="zh-TW" altLang="en-US" smtClean="0"/>
              <a:t>按一下以編輯母片標題樣式</a:t>
            </a:r>
            <a:endParaRPr lang="zh-TW" altLang="en-US"/>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p:cNvSpPr>
            <a:spLocks noGrp="1" noChangeArrowheads="1"/>
          </p:cNvSpPr>
          <p:nvPr>
            <p:ph type="sldNum" sz="quarter" idx="12"/>
          </p:nvPr>
        </p:nvSpPr>
        <p:spPr>
          <a:ln/>
        </p:spPr>
        <p:txBody>
          <a:bodyPr/>
          <a:lstStyle>
            <a:lvl1pPr>
              <a:defRPr/>
            </a:lvl1pPr>
          </a:lstStyle>
          <a:p>
            <a:pPr>
              <a:defRPr/>
            </a:pPr>
            <a:fld id="{623860A8-7548-4417-A37A-F339BCEEC099}" type="slidenum">
              <a:rPr lang="en-US" altLang="zh-TW"/>
              <a:pPr>
                <a:defRPr/>
              </a:pPr>
              <a:t>‹#›</a:t>
            </a:fld>
            <a:endParaRPr lang="en-US" altLang="zh-TW"/>
          </a:p>
        </p:txBody>
      </p:sp>
    </p:spTree>
    <p:extLst>
      <p:ext uri="{BB962C8B-B14F-4D97-AF65-F5344CB8AC3E}">
        <p14:creationId xmlns:p14="http://schemas.microsoft.com/office/powerpoint/2010/main" val="25148657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nchor="b"/>
          <a:lstStyle>
            <a:lvl1pPr algn="l">
              <a:defRPr sz="2000" b="1"/>
            </a:lvl1pPr>
          </a:lstStyle>
          <a:p>
            <a:r>
              <a:rPr lang="zh-TW" altLang="en-US" smtClean="0"/>
              <a:t>按一下以編輯母片標題樣式</a:t>
            </a:r>
            <a:endParaRPr lang="zh-TW" altLang="en-US"/>
          </a:p>
        </p:txBody>
      </p:sp>
      <p:sp>
        <p:nvSpPr>
          <p:cNvPr id="3" name="圖片版面配置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zh-TW" altLang="en-US" noProof="0" smtClean="0"/>
              <a:t>按一下圖示以新增圖片</a:t>
            </a:r>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p:cNvSpPr>
            <a:spLocks noGrp="1" noChangeArrowheads="1"/>
          </p:cNvSpPr>
          <p:nvPr>
            <p:ph type="sldNum" sz="quarter" idx="12"/>
          </p:nvPr>
        </p:nvSpPr>
        <p:spPr>
          <a:ln/>
        </p:spPr>
        <p:txBody>
          <a:bodyPr/>
          <a:lstStyle>
            <a:lvl1pPr>
              <a:defRPr/>
            </a:lvl1pPr>
          </a:lstStyle>
          <a:p>
            <a:pPr>
              <a:defRPr/>
            </a:pPr>
            <a:fld id="{4C889C41-5448-4C13-9EB2-CFD00DAFB532}" type="slidenum">
              <a:rPr lang="en-US" altLang="zh-TW"/>
              <a:pPr>
                <a:defRPr/>
              </a:pPr>
              <a:t>‹#›</a:t>
            </a:fld>
            <a:endParaRPr lang="en-US" altLang="zh-TW"/>
          </a:p>
        </p:txBody>
      </p:sp>
    </p:spTree>
    <p:extLst>
      <p:ext uri="{BB962C8B-B14F-4D97-AF65-F5344CB8AC3E}">
        <p14:creationId xmlns:p14="http://schemas.microsoft.com/office/powerpoint/2010/main" val="32836735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7"/>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2"/>
          <p:cNvSpPr>
            <a:spLocks noGrp="1" noChangeArrowheads="1"/>
          </p:cNvSpPr>
          <p:nvPr>
            <p:ph type="title"/>
          </p:nvPr>
        </p:nvSpPr>
        <p:spPr bwMode="auto">
          <a:xfrm>
            <a:off x="457200" y="5794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zh-TW" altLang="en-US" smtClean="0"/>
              <a:t>按一下以編輯母片標題樣式</a:t>
            </a:r>
            <a:endParaRPr lang="en-US" altLang="zh-TW" smtClean="0"/>
          </a:p>
        </p:txBody>
      </p:sp>
      <p:sp>
        <p:nvSpPr>
          <p:cNvPr id="1028" name="Rectangle 3"/>
          <p:cNvSpPr>
            <a:spLocks noGrp="1" noChangeArrowheads="1"/>
          </p:cNvSpPr>
          <p:nvPr>
            <p:ph type="body" idx="1"/>
          </p:nvPr>
        </p:nvSpPr>
        <p:spPr bwMode="auto">
          <a:xfrm>
            <a:off x="457200" y="1905000"/>
            <a:ext cx="8229600" cy="388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ltLang="zh-TW" smtClean="0"/>
          </a:p>
        </p:txBody>
      </p:sp>
      <p:sp>
        <p:nvSpPr>
          <p:cNvPr id="2"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solidFill>
                  <a:schemeClr val="tx2"/>
                </a:solidFill>
                <a:ea typeface="新細明體" charset="-120"/>
              </a:defRPr>
            </a:lvl1pPr>
          </a:lstStyle>
          <a:p>
            <a:pPr>
              <a:defRPr/>
            </a:pPr>
            <a:endParaRPr lang="en-US" altLang="zh-TW"/>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200">
                <a:solidFill>
                  <a:schemeClr val="tx2"/>
                </a:solidFill>
                <a:ea typeface="新細明體" charset="-120"/>
              </a:defRPr>
            </a:lvl1pPr>
          </a:lstStyle>
          <a:p>
            <a:pPr>
              <a:defRPr/>
            </a:pPr>
            <a:endParaRPr lang="en-US" altLang="zh-TW"/>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solidFill>
                  <a:schemeClr val="tx2"/>
                </a:solidFill>
                <a:ea typeface="新細明體" charset="-120"/>
              </a:defRPr>
            </a:lvl1pPr>
          </a:lstStyle>
          <a:p>
            <a:pPr>
              <a:defRPr/>
            </a:pPr>
            <a:fld id="{76D10ED7-2D01-493E-A7A5-DC3B1744A151}" type="slidenum">
              <a:rPr lang="en-US" altLang="zh-TW"/>
              <a:pPr>
                <a:defRPr/>
              </a:pPr>
              <a:t>‹#›</a:t>
            </a:fld>
            <a:endParaRPr lang="en-US" altLang="zh-TW"/>
          </a:p>
        </p:txBody>
      </p:sp>
    </p:spTree>
  </p:cSld>
  <p:clrMap bg1="lt1" tx1="dk1" bg2="lt2" tx2="dk2" accent1="accent1" accent2="accent2" accent3="accent3" accent4="accent4" accent5="accent5" accent6="accent6" hlink="hlink" folHlink="folHlink"/>
  <p:sldLayoutIdLst>
    <p:sldLayoutId id="2147483683"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Lst>
  <p:txStyles>
    <p:titleStyle>
      <a:lvl1pPr algn="ctr" rtl="0" eaLnBrk="1" fontAlgn="base" hangingPunct="1">
        <a:spcBef>
          <a:spcPct val="0"/>
        </a:spcBef>
        <a:spcAft>
          <a:spcPct val="0"/>
        </a:spcAft>
        <a:defRPr sz="3800">
          <a:solidFill>
            <a:schemeClr val="tx2"/>
          </a:solidFill>
          <a:latin typeface="+mj-lt"/>
          <a:ea typeface="+mj-ea"/>
          <a:cs typeface="+mj-cs"/>
        </a:defRPr>
      </a:lvl1pPr>
      <a:lvl2pPr algn="ctr" rtl="0" eaLnBrk="1" fontAlgn="base" hangingPunct="1">
        <a:spcBef>
          <a:spcPct val="0"/>
        </a:spcBef>
        <a:spcAft>
          <a:spcPct val="0"/>
        </a:spcAft>
        <a:defRPr sz="3800">
          <a:solidFill>
            <a:schemeClr val="tx2"/>
          </a:solidFill>
          <a:latin typeface="Tahoma" pitchFamily="34" charset="0"/>
        </a:defRPr>
      </a:lvl2pPr>
      <a:lvl3pPr algn="ctr" rtl="0" eaLnBrk="1" fontAlgn="base" hangingPunct="1">
        <a:spcBef>
          <a:spcPct val="0"/>
        </a:spcBef>
        <a:spcAft>
          <a:spcPct val="0"/>
        </a:spcAft>
        <a:defRPr sz="3800">
          <a:solidFill>
            <a:schemeClr val="tx2"/>
          </a:solidFill>
          <a:latin typeface="Tahoma" pitchFamily="34" charset="0"/>
        </a:defRPr>
      </a:lvl3pPr>
      <a:lvl4pPr algn="ctr" rtl="0" eaLnBrk="1" fontAlgn="base" hangingPunct="1">
        <a:spcBef>
          <a:spcPct val="0"/>
        </a:spcBef>
        <a:spcAft>
          <a:spcPct val="0"/>
        </a:spcAft>
        <a:defRPr sz="3800">
          <a:solidFill>
            <a:schemeClr val="tx2"/>
          </a:solidFill>
          <a:latin typeface="Tahoma" pitchFamily="34" charset="0"/>
        </a:defRPr>
      </a:lvl4pPr>
      <a:lvl5pPr algn="ctr" rtl="0" eaLnBrk="1" fontAlgn="base" hangingPunct="1">
        <a:spcBef>
          <a:spcPct val="0"/>
        </a:spcBef>
        <a:spcAft>
          <a:spcPct val="0"/>
        </a:spcAft>
        <a:defRPr sz="3800">
          <a:solidFill>
            <a:schemeClr val="tx2"/>
          </a:solidFill>
          <a:latin typeface="Tahoma" pitchFamily="34" charset="0"/>
        </a:defRPr>
      </a:lvl5pPr>
      <a:lvl6pPr marL="457200" algn="ctr" rtl="0" eaLnBrk="1" fontAlgn="base" hangingPunct="1">
        <a:spcBef>
          <a:spcPct val="0"/>
        </a:spcBef>
        <a:spcAft>
          <a:spcPct val="0"/>
        </a:spcAft>
        <a:defRPr sz="3800">
          <a:solidFill>
            <a:schemeClr val="tx2"/>
          </a:solidFill>
          <a:latin typeface="Tahoma" pitchFamily="34" charset="0"/>
        </a:defRPr>
      </a:lvl6pPr>
      <a:lvl7pPr marL="914400" algn="ctr" rtl="0" eaLnBrk="1" fontAlgn="base" hangingPunct="1">
        <a:spcBef>
          <a:spcPct val="0"/>
        </a:spcBef>
        <a:spcAft>
          <a:spcPct val="0"/>
        </a:spcAft>
        <a:defRPr sz="3800">
          <a:solidFill>
            <a:schemeClr val="tx2"/>
          </a:solidFill>
          <a:latin typeface="Tahoma" pitchFamily="34" charset="0"/>
        </a:defRPr>
      </a:lvl7pPr>
      <a:lvl8pPr marL="1371600" algn="ctr" rtl="0" eaLnBrk="1" fontAlgn="base" hangingPunct="1">
        <a:spcBef>
          <a:spcPct val="0"/>
        </a:spcBef>
        <a:spcAft>
          <a:spcPct val="0"/>
        </a:spcAft>
        <a:defRPr sz="3800">
          <a:solidFill>
            <a:schemeClr val="tx2"/>
          </a:solidFill>
          <a:latin typeface="Tahoma" pitchFamily="34" charset="0"/>
        </a:defRPr>
      </a:lvl8pPr>
      <a:lvl9pPr marL="1828800" algn="ctr" rtl="0" eaLnBrk="1" fontAlgn="base" hangingPunct="1">
        <a:spcBef>
          <a:spcPct val="0"/>
        </a:spcBef>
        <a:spcAft>
          <a:spcPct val="0"/>
        </a:spcAft>
        <a:defRPr sz="3800">
          <a:solidFill>
            <a:schemeClr val="tx2"/>
          </a:solidFill>
          <a:latin typeface="Tahoma" pitchFamily="34" charset="0"/>
        </a:defRPr>
      </a:lvl9pPr>
    </p:titleStyle>
    <p:bodyStyle>
      <a:lvl1pPr marL="342900" indent="-342900" algn="l" rtl="0" eaLnBrk="1" fontAlgn="base" hangingPunct="1">
        <a:spcBef>
          <a:spcPct val="20000"/>
        </a:spcBef>
        <a:spcAft>
          <a:spcPct val="0"/>
        </a:spcAft>
        <a:buChar char="•"/>
        <a:defRPr sz="3000">
          <a:solidFill>
            <a:schemeClr val="tx2"/>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2"/>
          </a:solidFill>
          <a:latin typeface="+mn-lt"/>
        </a:defRPr>
      </a:lvl2pPr>
      <a:lvl3pPr marL="1143000" indent="-228600" algn="l" rtl="0" eaLnBrk="1" fontAlgn="base" hangingPunct="1">
        <a:spcBef>
          <a:spcPct val="20000"/>
        </a:spcBef>
        <a:spcAft>
          <a:spcPct val="0"/>
        </a:spcAft>
        <a:buChar char="•"/>
        <a:defRPr sz="2400">
          <a:solidFill>
            <a:schemeClr val="tx2"/>
          </a:solidFill>
          <a:latin typeface="+mn-lt"/>
        </a:defRPr>
      </a:lvl3pPr>
      <a:lvl4pPr marL="1600200" indent="-228600" algn="l" rtl="0" eaLnBrk="1" fontAlgn="base" hangingPunct="1">
        <a:spcBef>
          <a:spcPct val="20000"/>
        </a:spcBef>
        <a:spcAft>
          <a:spcPct val="0"/>
        </a:spcAft>
        <a:buChar char="–"/>
        <a:defRPr sz="2000">
          <a:solidFill>
            <a:schemeClr val="tx2"/>
          </a:solidFill>
          <a:latin typeface="+mn-lt"/>
        </a:defRPr>
      </a:lvl4pPr>
      <a:lvl5pPr marL="2057400" indent="-228600" algn="l" rtl="0" eaLnBrk="1" fontAlgn="base" hangingPunct="1">
        <a:spcBef>
          <a:spcPct val="20000"/>
        </a:spcBef>
        <a:spcAft>
          <a:spcPct val="0"/>
        </a:spcAft>
        <a:buChar char="»"/>
        <a:defRPr sz="2000">
          <a:solidFill>
            <a:schemeClr val="tx2"/>
          </a:solidFill>
          <a:latin typeface="+mn-lt"/>
        </a:defRPr>
      </a:lvl5pPr>
      <a:lvl6pPr marL="2514600" indent="-228600" algn="l" rtl="0" eaLnBrk="1" fontAlgn="base" hangingPunct="1">
        <a:spcBef>
          <a:spcPct val="20000"/>
        </a:spcBef>
        <a:spcAft>
          <a:spcPct val="0"/>
        </a:spcAft>
        <a:buChar char="»"/>
        <a:defRPr sz="2000">
          <a:solidFill>
            <a:schemeClr val="tx2"/>
          </a:solidFill>
          <a:latin typeface="+mn-lt"/>
        </a:defRPr>
      </a:lvl6pPr>
      <a:lvl7pPr marL="2971800" indent="-228600" algn="l" rtl="0" eaLnBrk="1" fontAlgn="base" hangingPunct="1">
        <a:spcBef>
          <a:spcPct val="20000"/>
        </a:spcBef>
        <a:spcAft>
          <a:spcPct val="0"/>
        </a:spcAft>
        <a:buChar char="»"/>
        <a:defRPr sz="2000">
          <a:solidFill>
            <a:schemeClr val="tx2"/>
          </a:solidFill>
          <a:latin typeface="+mn-lt"/>
        </a:defRPr>
      </a:lvl7pPr>
      <a:lvl8pPr marL="3429000" indent="-228600" algn="l" rtl="0" eaLnBrk="1" fontAlgn="base" hangingPunct="1">
        <a:spcBef>
          <a:spcPct val="20000"/>
        </a:spcBef>
        <a:spcAft>
          <a:spcPct val="0"/>
        </a:spcAft>
        <a:buChar char="»"/>
        <a:defRPr sz="2000">
          <a:solidFill>
            <a:schemeClr val="tx2"/>
          </a:solidFill>
          <a:latin typeface="+mn-lt"/>
        </a:defRPr>
      </a:lvl8pPr>
      <a:lvl9pPr marL="3886200" indent="-228600" algn="l" rtl="0" eaLnBrk="1" fontAlgn="base" hangingPunct="1">
        <a:spcBef>
          <a:spcPct val="20000"/>
        </a:spcBef>
        <a:spcAft>
          <a:spcPct val="0"/>
        </a:spcAft>
        <a:buChar char="»"/>
        <a:defRPr sz="2000">
          <a:solidFill>
            <a:schemeClr val="tx2"/>
          </a:solidFill>
          <a:latin typeface="+mn-lt"/>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content.edu.tw/junior/phy_chem/pd_kc/f4/f411.htm"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hyperlink" Target="http://zh.wikipedia.org/wiki/%E5%86%B0%E5%B1%B1" TargetMode="External"/><Relationship Id="rId3" Type="http://schemas.openxmlformats.org/officeDocument/2006/relationships/hyperlink" Target="http://zh.wikipedia.org/wiki/%E5%9C%B0%E7%90%83" TargetMode="External"/><Relationship Id="rId7" Type="http://schemas.openxmlformats.org/officeDocument/2006/relationships/hyperlink" Target="http://zh.wikipedia.org/wiki/%E6%B8%A9%E5%BA%A6" TargetMode="External"/><Relationship Id="rId2" Type="http://schemas.openxmlformats.org/officeDocument/2006/relationships/hyperlink" Target="http://zh.wikipedia.org/wiki/%E5%A4%AA%E9%99%BD%E8%BC%BB%E5%B0%84" TargetMode="External"/><Relationship Id="rId1" Type="http://schemas.openxmlformats.org/officeDocument/2006/relationships/slideLayout" Target="../slideLayouts/slideLayout2.xml"/><Relationship Id="rId6" Type="http://schemas.openxmlformats.org/officeDocument/2006/relationships/hyperlink" Target="http://zh.wikipedia.org/wiki/%E6%B5%B7%E6%B4%8B" TargetMode="External"/><Relationship Id="rId5" Type="http://schemas.openxmlformats.org/officeDocument/2006/relationships/hyperlink" Target="http://zh.wikipedia.org/wiki/%E6%B8%A9%E5%AE%A4%E6%B0%94%E4%BD%93" TargetMode="External"/><Relationship Id="rId10" Type="http://schemas.openxmlformats.org/officeDocument/2006/relationships/image" Target="../media/image4.jpeg"/><Relationship Id="rId4" Type="http://schemas.openxmlformats.org/officeDocument/2006/relationships/hyperlink" Target="http://museum.cwb.gov.tw/Q_ware/view/tour302.htm" TargetMode="External"/><Relationship Id="rId9" Type="http://schemas.openxmlformats.org/officeDocument/2006/relationships/hyperlink" Target="http://zh.wikipedia.org/wiki/%E4%B8%96%E7%BA%AA" TargetMode="Externa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標題 1"/>
          <p:cNvSpPr>
            <a:spLocks noGrp="1"/>
          </p:cNvSpPr>
          <p:nvPr>
            <p:ph type="ctrTitle"/>
          </p:nvPr>
        </p:nvSpPr>
        <p:spPr/>
        <p:txBody>
          <a:bodyPr/>
          <a:lstStyle/>
          <a:p>
            <a:r>
              <a:rPr lang="zh-TW" altLang="zh-TW" b="1" dirty="0"/>
              <a:t>全球暖化與氣候</a:t>
            </a:r>
            <a:r>
              <a:rPr lang="zh-TW" altLang="zh-TW" b="1" dirty="0" smtClean="0"/>
              <a:t>變遷</a:t>
            </a:r>
            <a:r>
              <a:rPr lang="zh-TW" altLang="en-US" b="1" dirty="0" smtClean="0"/>
              <a:t> 專題研究報告</a:t>
            </a:r>
            <a:endParaRPr lang="zh-TW" altLang="en-US" dirty="0" smtClean="0">
              <a:latin typeface="新細明體" charset="-120"/>
              <a:ea typeface="新細明體" charset="-120"/>
            </a:endParaRPr>
          </a:p>
        </p:txBody>
      </p:sp>
      <p:sp>
        <p:nvSpPr>
          <p:cNvPr id="3075" name="副標題 2"/>
          <p:cNvSpPr>
            <a:spLocks noGrp="1"/>
          </p:cNvSpPr>
          <p:nvPr>
            <p:ph type="subTitle" idx="1"/>
          </p:nvPr>
        </p:nvSpPr>
        <p:spPr>
          <a:xfrm>
            <a:off x="1259632" y="3789040"/>
            <a:ext cx="6400800" cy="1752600"/>
          </a:xfrm>
        </p:spPr>
        <p:txBody>
          <a:bodyPr/>
          <a:lstStyle/>
          <a:p>
            <a:pPr eaLnBrk="1" hangingPunct="1"/>
            <a:r>
              <a:rPr lang="en-US" altLang="zh-TW" dirty="0" smtClean="0">
                <a:latin typeface="新細明體" charset="-120"/>
                <a:ea typeface="新細明體" charset="-120"/>
              </a:rPr>
              <a:t>6</a:t>
            </a:r>
            <a:r>
              <a:rPr lang="zh-TW" altLang="en-US" dirty="0" smtClean="0">
                <a:latin typeface="新細明體" charset="-120"/>
                <a:ea typeface="新細明體" charset="-120"/>
              </a:rPr>
              <a:t>孝 徐亦群</a:t>
            </a:r>
          </a:p>
        </p:txBody>
      </p:sp>
      <p:pic>
        <p:nvPicPr>
          <p:cNvPr id="1026" name="Picture 2" descr="C:\Users\Administrator\AppData\Local\Microsoft\Windows\Temporary Internet Files\Content.IE5\L5VS4COA\廢氣篇1[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11760" y="4633225"/>
            <a:ext cx="4704184" cy="179032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zh-TW" sz="3600" b="1" dirty="0"/>
              <a:t>全球暖化與氣候變遷</a:t>
            </a:r>
            <a:r>
              <a:rPr lang="zh-TW" altLang="en-US" sz="3600" b="1" dirty="0">
                <a:latin typeface="微軟正黑體" pitchFamily="34" charset="-120"/>
                <a:ea typeface="微軟正黑體" pitchFamily="34" charset="-120"/>
                <a:cs typeface="Arial" pitchFamily="34" charset="0"/>
              </a:rPr>
              <a:t>的教育</a:t>
            </a:r>
            <a:r>
              <a:rPr lang="ko-KR" altLang="ko-KR" sz="3200" b="1" dirty="0">
                <a:latin typeface="微軟正黑體" pitchFamily="34" charset="-120"/>
                <a:ea typeface="HY헤드라인M"/>
                <a:cs typeface="Arial" pitchFamily="34" charset="0"/>
              </a:rPr>
              <a:t/>
            </a:r>
            <a:br>
              <a:rPr lang="ko-KR" altLang="ko-KR" sz="3200" b="1" dirty="0">
                <a:latin typeface="微軟正黑體" pitchFamily="34" charset="-120"/>
                <a:ea typeface="HY헤드라인M"/>
                <a:cs typeface="Arial" pitchFamily="34" charset="0"/>
              </a:rPr>
            </a:br>
            <a:r>
              <a:rPr lang="en-US" altLang="ko-KR" sz="3200" b="1" dirty="0" smtClean="0">
                <a:latin typeface="微軟正黑體" pitchFamily="34" charset="-120"/>
                <a:ea typeface="HY헤드라인M"/>
                <a:cs typeface="Arial" pitchFamily="34" charset="0"/>
              </a:rPr>
              <a:t>3-2  2</a:t>
            </a:r>
            <a:endParaRPr lang="zh-TW" altLang="en-US" dirty="0"/>
          </a:p>
        </p:txBody>
      </p:sp>
      <p:sp>
        <p:nvSpPr>
          <p:cNvPr id="3" name="內容版面配置區 2"/>
          <p:cNvSpPr>
            <a:spLocks noGrp="1"/>
          </p:cNvSpPr>
          <p:nvPr>
            <p:ph idx="1"/>
          </p:nvPr>
        </p:nvSpPr>
        <p:spPr/>
        <p:txBody>
          <a:bodyPr/>
          <a:lstStyle/>
          <a:p>
            <a:r>
              <a:rPr lang="zh-TW" altLang="en-US" dirty="0"/>
              <a:t>地球表由大氣層所包圍，就像溫室的透明玻璃，在陽光照射地球時，有防止 地面溫度、濕度散失的功能，使地面溫度不會下降太快，地表年均溫因此能保持 </a:t>
            </a:r>
            <a:r>
              <a:rPr lang="en-US" altLang="zh-TW" dirty="0"/>
              <a:t>15</a:t>
            </a:r>
            <a:r>
              <a:rPr lang="en-US" altLang="zh-TW" baseline="30000" dirty="0"/>
              <a:t>0</a:t>
            </a:r>
            <a:r>
              <a:rPr lang="en-US" altLang="zh-TW" dirty="0"/>
              <a:t>C </a:t>
            </a:r>
            <a:r>
              <a:rPr lang="zh-TW" altLang="en-US" dirty="0"/>
              <a:t>左右，此現象即稱為「</a:t>
            </a:r>
            <a:r>
              <a:rPr lang="zh-TW" altLang="en-US" dirty="0" smtClean="0"/>
              <a:t>溫室效應</a:t>
            </a:r>
            <a:r>
              <a:rPr lang="en-US" altLang="zh-TW" dirty="0" smtClean="0"/>
              <a:t>]</a:t>
            </a:r>
            <a:endParaRPr lang="zh-TW" altLang="en-US" dirty="0"/>
          </a:p>
        </p:txBody>
      </p:sp>
    </p:spTree>
    <p:extLst>
      <p:ext uri="{BB962C8B-B14F-4D97-AF65-F5344CB8AC3E}">
        <p14:creationId xmlns:p14="http://schemas.microsoft.com/office/powerpoint/2010/main" val="31843151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a:t>參考資料</a:t>
            </a:r>
          </a:p>
        </p:txBody>
      </p:sp>
      <p:sp>
        <p:nvSpPr>
          <p:cNvPr id="3" name="內容版面配置區 2"/>
          <p:cNvSpPr>
            <a:spLocks noGrp="1"/>
          </p:cNvSpPr>
          <p:nvPr>
            <p:ph idx="1"/>
          </p:nvPr>
        </p:nvSpPr>
        <p:spPr/>
        <p:txBody>
          <a:bodyPr/>
          <a:lstStyle/>
          <a:p>
            <a:r>
              <a:rPr lang="en-US" altLang="zh-TW">
                <a:hlinkClick r:id="rId2"/>
              </a:rPr>
              <a:t>http://</a:t>
            </a:r>
            <a:r>
              <a:rPr lang="en-US" altLang="zh-TW" smtClean="0">
                <a:hlinkClick r:id="rId2"/>
              </a:rPr>
              <a:t>content.edu.tw/junior/phy_chem/pd_kc/f4/f411.htm</a:t>
            </a:r>
            <a:endParaRPr lang="en-US" altLang="zh-TW" smtClean="0"/>
          </a:p>
          <a:p>
            <a:endParaRPr lang="zh-TW" altLang="en-US"/>
          </a:p>
        </p:txBody>
      </p:sp>
    </p:spTree>
    <p:extLst>
      <p:ext uri="{BB962C8B-B14F-4D97-AF65-F5344CB8AC3E}">
        <p14:creationId xmlns:p14="http://schemas.microsoft.com/office/powerpoint/2010/main" val="21822767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zh-TW" sz="4000" b="1" dirty="0"/>
              <a:t>全</a:t>
            </a:r>
            <a:r>
              <a:rPr lang="zh-TW" altLang="zh-TW" sz="4000" b="1" dirty="0" smtClean="0"/>
              <a:t>球暖</a:t>
            </a:r>
            <a:r>
              <a:rPr lang="zh-TW" altLang="zh-TW" sz="4000" b="1" dirty="0"/>
              <a:t>化的</a:t>
            </a:r>
            <a:r>
              <a:rPr lang="zh-TW" altLang="zh-TW" sz="4000" b="1" dirty="0" smtClean="0"/>
              <a:t>原因</a:t>
            </a:r>
            <a:r>
              <a:rPr lang="en-US" altLang="zh-TW" sz="4000" b="1" dirty="0" smtClean="0"/>
              <a:t>3-3   1</a:t>
            </a:r>
            <a:r>
              <a:rPr lang="zh-TW" altLang="zh-TW" sz="4000" dirty="0"/>
              <a:t/>
            </a:r>
            <a:br>
              <a:rPr lang="zh-TW" altLang="zh-TW" sz="4000" dirty="0"/>
            </a:br>
            <a:endParaRPr lang="zh-TW" altLang="en-US" dirty="0"/>
          </a:p>
        </p:txBody>
      </p:sp>
      <p:sp>
        <p:nvSpPr>
          <p:cNvPr id="3" name="內容版面配置區 2"/>
          <p:cNvSpPr>
            <a:spLocks noGrp="1"/>
          </p:cNvSpPr>
          <p:nvPr>
            <p:ph idx="1"/>
          </p:nvPr>
        </p:nvSpPr>
        <p:spPr/>
        <p:txBody>
          <a:bodyPr/>
          <a:lstStyle/>
          <a:p>
            <a:r>
              <a:rPr lang="zh-TW" altLang="en-US" dirty="0"/>
              <a:t>溫室氣體原本就存在於大氣中，溫室效應也是地球原本就存在的自然現象，但人類過多的溫室氣體的排放，改變原有地球的原有狀態，加劇了溫室效應，進而造成了全球暖化現象</a:t>
            </a:r>
          </a:p>
        </p:txBody>
      </p:sp>
    </p:spTree>
    <p:extLst>
      <p:ext uri="{BB962C8B-B14F-4D97-AF65-F5344CB8AC3E}">
        <p14:creationId xmlns:p14="http://schemas.microsoft.com/office/powerpoint/2010/main" val="33710848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zh-TW" sz="3600" b="1" dirty="0"/>
              <a:t>全球暖化的</a:t>
            </a:r>
            <a:r>
              <a:rPr lang="zh-TW" altLang="zh-TW" sz="3600" b="1" dirty="0" smtClean="0"/>
              <a:t>原因</a:t>
            </a:r>
            <a:r>
              <a:rPr lang="en-US" altLang="zh-TW" sz="3600" b="1" dirty="0" smtClean="0"/>
              <a:t>3-3  2</a:t>
            </a:r>
            <a:endParaRPr lang="zh-TW" altLang="en-US" dirty="0"/>
          </a:p>
        </p:txBody>
      </p:sp>
      <p:sp>
        <p:nvSpPr>
          <p:cNvPr id="3" name="內容版面配置區 2"/>
          <p:cNvSpPr>
            <a:spLocks noGrp="1"/>
          </p:cNvSpPr>
          <p:nvPr>
            <p:ph idx="1"/>
          </p:nvPr>
        </p:nvSpPr>
        <p:spPr/>
        <p:txBody>
          <a:bodyPr/>
          <a:lstStyle/>
          <a:p>
            <a:r>
              <a:rPr lang="zh-TW" altLang="en-US" dirty="0"/>
              <a:t>地球暖化影響地球是全面性的，其中最明顯的就是感受到溫度的提高，但為什麼溫度會提高，這與地球的「溫室效應」息息相關，一般來說只要有大氣層的星球就會有溫室效應，適當的溫室效應，讓地球維持在一適合生物生存的溫度，如果溫室效應過高，地球整體溫度上升，造成地球暖化。</a:t>
            </a:r>
          </a:p>
        </p:txBody>
      </p:sp>
    </p:spTree>
    <p:extLst>
      <p:ext uri="{BB962C8B-B14F-4D97-AF65-F5344CB8AC3E}">
        <p14:creationId xmlns:p14="http://schemas.microsoft.com/office/powerpoint/2010/main" val="15775966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a:t>參考資料</a:t>
            </a:r>
          </a:p>
        </p:txBody>
      </p:sp>
      <p:sp>
        <p:nvSpPr>
          <p:cNvPr id="3" name="內容版面配置區 2"/>
          <p:cNvSpPr>
            <a:spLocks noGrp="1"/>
          </p:cNvSpPr>
          <p:nvPr>
            <p:ph idx="1"/>
          </p:nvPr>
        </p:nvSpPr>
        <p:spPr/>
        <p:txBody>
          <a:bodyPr/>
          <a:lstStyle/>
          <a:p>
            <a:r>
              <a:rPr lang="en-US" altLang="zh-TW" dirty="0"/>
              <a:t>http://edresource.nmns.edu.tw/ShowObject.aspx?id=0b81aa7caa0b81d9f9f80b81aa8ced0b81a2df75</a:t>
            </a:r>
            <a:endParaRPr lang="zh-TW" altLang="en-US" dirty="0"/>
          </a:p>
        </p:txBody>
      </p:sp>
    </p:spTree>
    <p:extLst>
      <p:ext uri="{BB962C8B-B14F-4D97-AF65-F5344CB8AC3E}">
        <p14:creationId xmlns:p14="http://schemas.microsoft.com/office/powerpoint/2010/main" val="33534658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sz="4000" b="1" dirty="0"/>
              <a:t>*</a:t>
            </a:r>
            <a:r>
              <a:rPr lang="zh-TW" altLang="zh-TW" sz="4000" b="1" dirty="0"/>
              <a:t>什麼是</a:t>
            </a:r>
            <a:r>
              <a:rPr lang="zh-TW" altLang="zh-TW" sz="4000" b="1" dirty="0" smtClean="0"/>
              <a:t>溫室效應</a:t>
            </a:r>
            <a:r>
              <a:rPr lang="en-US" altLang="zh-TW" sz="4000" b="1" dirty="0" smtClean="0"/>
              <a:t>3-4   1</a:t>
            </a:r>
            <a:r>
              <a:rPr lang="zh-TW" altLang="zh-TW" sz="4000" dirty="0"/>
              <a:t/>
            </a:r>
            <a:br>
              <a:rPr lang="zh-TW" altLang="zh-TW" sz="4000" dirty="0"/>
            </a:br>
            <a:endParaRPr lang="zh-TW" altLang="en-US" dirty="0"/>
          </a:p>
        </p:txBody>
      </p:sp>
      <p:sp>
        <p:nvSpPr>
          <p:cNvPr id="3" name="內容版面配置區 2"/>
          <p:cNvSpPr>
            <a:spLocks noGrp="1"/>
          </p:cNvSpPr>
          <p:nvPr>
            <p:ph idx="1"/>
          </p:nvPr>
        </p:nvSpPr>
        <p:spPr/>
        <p:txBody>
          <a:bodyPr/>
          <a:lstStyle/>
          <a:p>
            <a:r>
              <a:rPr lang="zh-TW" altLang="en-US" dirty="0"/>
              <a:t>溫室效應是指星球的大氣層透過捕捉輻射使不同部份地區的氣溫相對穩定的效應。不少研究指出，人為因素使地球上的溫室效應加強，而造成全球暖化的效應。</a:t>
            </a:r>
          </a:p>
        </p:txBody>
      </p:sp>
    </p:spTree>
    <p:extLst>
      <p:ext uri="{BB962C8B-B14F-4D97-AF65-F5344CB8AC3E}">
        <p14:creationId xmlns:p14="http://schemas.microsoft.com/office/powerpoint/2010/main" val="34772010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zh-TW" sz="3600" b="1" dirty="0"/>
              <a:t>什麼是</a:t>
            </a:r>
            <a:r>
              <a:rPr lang="zh-TW" altLang="zh-TW" sz="3600" b="1" dirty="0" smtClean="0"/>
              <a:t>溫室效應</a:t>
            </a:r>
            <a:r>
              <a:rPr lang="en-US" altLang="zh-TW" sz="3600" b="1" dirty="0" smtClean="0"/>
              <a:t>3-4  2</a:t>
            </a:r>
            <a:endParaRPr lang="zh-TW" altLang="en-US" dirty="0"/>
          </a:p>
        </p:txBody>
      </p:sp>
      <p:sp>
        <p:nvSpPr>
          <p:cNvPr id="3" name="內容版面配置區 2"/>
          <p:cNvSpPr>
            <a:spLocks noGrp="1"/>
          </p:cNvSpPr>
          <p:nvPr>
            <p:ph idx="1"/>
          </p:nvPr>
        </p:nvSpPr>
        <p:spPr/>
        <p:txBody>
          <a:bodyPr/>
          <a:lstStyle/>
          <a:p>
            <a:r>
              <a:rPr lang="zh-TW" altLang="en-US" dirty="0"/>
              <a:t>太陽為地球的氣候提供動力，它以甚短波的形式輻射能量，主要是可見光或近可見光</a:t>
            </a:r>
            <a:r>
              <a:rPr lang="en-US" altLang="zh-TW" dirty="0"/>
              <a:t>(</a:t>
            </a:r>
            <a:r>
              <a:rPr lang="zh-TW" altLang="en-US" dirty="0"/>
              <a:t>如紫外線</a:t>
            </a:r>
            <a:r>
              <a:rPr lang="en-US" altLang="zh-TW" dirty="0"/>
              <a:t>)</a:t>
            </a:r>
            <a:r>
              <a:rPr lang="zh-TW" altLang="en-US" dirty="0"/>
              <a:t>。到達地球大氣 層頂的太陽能中大約有三分之一被直接反射回太空，剩下的三分之二主要被地球表面，其次被大氣吸收。為了平衡被 吸收的入射能量，地球本身也必須向太空輻射出平均起來等量的能量</a:t>
            </a:r>
            <a:r>
              <a:rPr lang="zh-TW" altLang="en-US" dirty="0" smtClean="0"/>
              <a:t>。</a:t>
            </a:r>
            <a:endParaRPr lang="zh-TW" altLang="en-US" dirty="0"/>
          </a:p>
        </p:txBody>
      </p:sp>
    </p:spTree>
    <p:extLst>
      <p:ext uri="{BB962C8B-B14F-4D97-AF65-F5344CB8AC3E}">
        <p14:creationId xmlns:p14="http://schemas.microsoft.com/office/powerpoint/2010/main" val="6125814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a:t>參考資料</a:t>
            </a:r>
          </a:p>
        </p:txBody>
      </p:sp>
      <p:sp>
        <p:nvSpPr>
          <p:cNvPr id="3" name="內容版面配置區 2"/>
          <p:cNvSpPr>
            <a:spLocks noGrp="1"/>
          </p:cNvSpPr>
          <p:nvPr>
            <p:ph idx="1"/>
          </p:nvPr>
        </p:nvSpPr>
        <p:spPr/>
        <p:txBody>
          <a:bodyPr/>
          <a:lstStyle/>
          <a:p>
            <a:r>
              <a:rPr lang="en-US" altLang="zh-TW" dirty="0"/>
              <a:t>http://www.cwb.gov.tw/V7/climate/climate_info/backgrounds/change_faq/faq1_3/index.html</a:t>
            </a:r>
            <a:endParaRPr lang="zh-TW" altLang="en-US" dirty="0"/>
          </a:p>
        </p:txBody>
      </p:sp>
    </p:spTree>
    <p:extLst>
      <p:ext uri="{BB962C8B-B14F-4D97-AF65-F5344CB8AC3E}">
        <p14:creationId xmlns:p14="http://schemas.microsoft.com/office/powerpoint/2010/main" val="266297689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zh-TW" sz="4000" b="1" dirty="0"/>
              <a:t>什麼是溫室</a:t>
            </a:r>
            <a:r>
              <a:rPr lang="zh-TW" altLang="zh-TW" sz="4000" b="1" dirty="0" smtClean="0"/>
              <a:t>氣體</a:t>
            </a:r>
            <a:r>
              <a:rPr lang="en-US" altLang="zh-TW" sz="4000" b="1" dirty="0" smtClean="0"/>
              <a:t>3-5  1</a:t>
            </a:r>
            <a:r>
              <a:rPr lang="zh-TW" altLang="zh-TW" sz="4000" dirty="0"/>
              <a:t/>
            </a:r>
            <a:br>
              <a:rPr lang="zh-TW" altLang="zh-TW" sz="4000" dirty="0"/>
            </a:br>
            <a:endParaRPr lang="zh-TW" altLang="en-US" dirty="0"/>
          </a:p>
        </p:txBody>
      </p:sp>
      <p:sp>
        <p:nvSpPr>
          <p:cNvPr id="3" name="內容版面配置區 2"/>
          <p:cNvSpPr>
            <a:spLocks noGrp="1"/>
          </p:cNvSpPr>
          <p:nvPr>
            <p:ph idx="1"/>
          </p:nvPr>
        </p:nvSpPr>
        <p:spPr/>
        <p:txBody>
          <a:bodyPr/>
          <a:lstStyle/>
          <a:p>
            <a:r>
              <a:rPr lang="zh-TW" altLang="en-US" dirty="0"/>
              <a:t>溫室氣體或稱溫室效應氣體是指大氣中促成溫室效應的氣體成分。自然溫室氣體包括水蒸氣，水汽所產生的溫室效應大約佔整體溫室效應的</a:t>
            </a:r>
            <a:r>
              <a:rPr lang="en-US" altLang="zh-TW" dirty="0"/>
              <a:t>60-70%</a:t>
            </a:r>
            <a:r>
              <a:rPr lang="zh-TW" altLang="en-US" dirty="0"/>
              <a:t>，其次是二氧化碳大約佔</a:t>
            </a:r>
            <a:r>
              <a:rPr lang="en-US" altLang="zh-TW" dirty="0"/>
              <a:t>26%</a:t>
            </a:r>
            <a:r>
              <a:rPr lang="zh-TW" altLang="en-US" dirty="0"/>
              <a:t>，其他還有臭氧、甲烷、氧化亞氮、以及人造溫室氣體氯氟碳化物、全氟碳化物、氫氟碳化物，含氯氟烴及六氟化硫等。</a:t>
            </a:r>
          </a:p>
        </p:txBody>
      </p:sp>
    </p:spTree>
    <p:extLst>
      <p:ext uri="{BB962C8B-B14F-4D97-AF65-F5344CB8AC3E}">
        <p14:creationId xmlns:p14="http://schemas.microsoft.com/office/powerpoint/2010/main" val="312583779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zh-TW" sz="4000" b="1" dirty="0"/>
              <a:t>什麼是溫室氣體</a:t>
            </a:r>
            <a:r>
              <a:rPr lang="zh-TW" altLang="zh-TW" sz="4000" dirty="0"/>
              <a:t/>
            </a:r>
            <a:br>
              <a:rPr lang="zh-TW" altLang="zh-TW" sz="4000" dirty="0"/>
            </a:br>
            <a:r>
              <a:rPr lang="en-US" altLang="zh-TW" sz="4000" dirty="0" smtClean="0"/>
              <a:t>3-5  2</a:t>
            </a:r>
            <a:endParaRPr lang="zh-TW" altLang="en-US" dirty="0"/>
          </a:p>
        </p:txBody>
      </p:sp>
      <p:sp>
        <p:nvSpPr>
          <p:cNvPr id="3" name="內容版面配置區 2"/>
          <p:cNvSpPr>
            <a:spLocks noGrp="1"/>
          </p:cNvSpPr>
          <p:nvPr>
            <p:ph idx="1"/>
          </p:nvPr>
        </p:nvSpPr>
        <p:spPr/>
        <p:txBody>
          <a:bodyPr/>
          <a:lstStyle/>
          <a:p>
            <a:r>
              <a:rPr lang="zh-TW" altLang="en-US" dirty="0"/>
              <a:t>「溫室氣體」就是會造成「溫室效應」的氣體。有些溫室氣體是自然界裏原本就會自然產生的，有些卻是人為活動產生的。自然界裏含量最多的溫室氣體就是水蒸氣，其次是二氧化碳，再其次是甲烷。京都議定書所管制的溫室氣體有</a:t>
            </a:r>
            <a:r>
              <a:rPr lang="en-US" altLang="zh-TW" dirty="0"/>
              <a:t>6</a:t>
            </a:r>
            <a:r>
              <a:rPr lang="zh-TW" altLang="en-US" dirty="0"/>
              <a:t>種，包括二氧化碳</a:t>
            </a:r>
            <a:r>
              <a:rPr lang="en-US" altLang="zh-TW" dirty="0"/>
              <a:t>CO2</a:t>
            </a:r>
            <a:r>
              <a:rPr lang="zh-TW" altLang="en-US" dirty="0"/>
              <a:t>、氧化亞氮</a:t>
            </a:r>
            <a:r>
              <a:rPr lang="en-US" altLang="zh-TW" dirty="0"/>
              <a:t>N2O</a:t>
            </a:r>
            <a:r>
              <a:rPr lang="zh-TW" altLang="en-US" dirty="0"/>
              <a:t>、甲烷</a:t>
            </a:r>
            <a:r>
              <a:rPr lang="en-US" altLang="zh-TW" dirty="0"/>
              <a:t>CH4</a:t>
            </a:r>
            <a:r>
              <a:rPr lang="zh-TW" altLang="en-US" dirty="0"/>
              <a:t>、氟氯碳化物</a:t>
            </a:r>
            <a:r>
              <a:rPr lang="en-US" altLang="zh-TW" dirty="0"/>
              <a:t>HFCS</a:t>
            </a:r>
            <a:r>
              <a:rPr lang="zh-TW" altLang="en-US" dirty="0"/>
              <a:t>、全氟碳化物</a:t>
            </a:r>
            <a:r>
              <a:rPr lang="en-US" altLang="zh-TW" dirty="0"/>
              <a:t>PFCS</a:t>
            </a:r>
            <a:r>
              <a:rPr lang="zh-TW" altLang="en-US" dirty="0"/>
              <a:t>及六氟化硫</a:t>
            </a:r>
            <a:r>
              <a:rPr lang="en-US" altLang="zh-TW" dirty="0"/>
              <a:t>SF6</a:t>
            </a:r>
            <a:r>
              <a:rPr lang="zh-TW" altLang="en-US" dirty="0"/>
              <a:t>。</a:t>
            </a:r>
          </a:p>
        </p:txBody>
      </p:sp>
    </p:spTree>
    <p:extLst>
      <p:ext uri="{BB962C8B-B14F-4D97-AF65-F5344CB8AC3E}">
        <p14:creationId xmlns:p14="http://schemas.microsoft.com/office/powerpoint/2010/main" val="8975871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目錄</a:t>
            </a:r>
            <a:endParaRPr lang="zh-TW" altLang="en-US" dirty="0"/>
          </a:p>
        </p:txBody>
      </p:sp>
      <p:sp>
        <p:nvSpPr>
          <p:cNvPr id="3" name="內容版面配置區 2"/>
          <p:cNvSpPr>
            <a:spLocks noGrp="1"/>
          </p:cNvSpPr>
          <p:nvPr>
            <p:ph idx="1"/>
          </p:nvPr>
        </p:nvSpPr>
        <p:spPr/>
        <p:txBody>
          <a:bodyPr/>
          <a:lstStyle/>
          <a:p>
            <a:r>
              <a:rPr kumimoji="0" lang="zh-TW" altLang="en-US" sz="3200" dirty="0" smtClean="0">
                <a:latin typeface="微軟正黑體" pitchFamily="34" charset="-120"/>
                <a:ea typeface="微軟正黑體" pitchFamily="34" charset="-120"/>
              </a:rPr>
              <a:t>研究動機</a:t>
            </a:r>
            <a:endParaRPr kumimoji="0" lang="ko-KR" altLang="en-US" sz="3200" dirty="0" smtClean="0">
              <a:latin typeface="微軟正黑體" pitchFamily="34" charset="-120"/>
              <a:ea typeface="Malgun Gothic" pitchFamily="34" charset="-127"/>
            </a:endParaRPr>
          </a:p>
          <a:p>
            <a:r>
              <a:rPr kumimoji="0" lang="zh-TW" altLang="en-US" sz="3200" dirty="0" smtClean="0">
                <a:latin typeface="微軟正黑體" pitchFamily="34" charset="-120"/>
                <a:ea typeface="微軟正黑體" pitchFamily="34" charset="-120"/>
              </a:rPr>
              <a:t>研究目的</a:t>
            </a:r>
            <a:endParaRPr kumimoji="0" lang="ko-KR" altLang="en-US" sz="3200" dirty="0" smtClean="0">
              <a:latin typeface="微軟正黑體" pitchFamily="34" charset="-120"/>
              <a:ea typeface="Malgun Gothic" pitchFamily="34" charset="-127"/>
            </a:endParaRPr>
          </a:p>
          <a:p>
            <a:r>
              <a:rPr kumimoji="0" lang="zh-TW" altLang="en-US" sz="3200" dirty="0" smtClean="0">
                <a:latin typeface="微軟正黑體" pitchFamily="34" charset="-120"/>
                <a:ea typeface="微軟正黑體" pitchFamily="34" charset="-120"/>
              </a:rPr>
              <a:t>研究過程與結果</a:t>
            </a:r>
            <a:endParaRPr kumimoji="0" lang="ko-KR" altLang="en-US" sz="3200" dirty="0" smtClean="0">
              <a:latin typeface="微軟正黑體" pitchFamily="34" charset="-120"/>
              <a:ea typeface="Malgun Gothic" pitchFamily="34" charset="-127"/>
            </a:endParaRPr>
          </a:p>
          <a:p>
            <a:r>
              <a:rPr kumimoji="0" lang="zh-TW" altLang="en-US" sz="3200" dirty="0" smtClean="0">
                <a:latin typeface="微軟正黑體" pitchFamily="34" charset="-120"/>
                <a:ea typeface="微軟正黑體" pitchFamily="34" charset="-120"/>
              </a:rPr>
              <a:t>結論</a:t>
            </a:r>
            <a:endParaRPr kumimoji="0" lang="ko-KR" altLang="en-US" sz="3200" dirty="0" smtClean="0">
              <a:latin typeface="微軟正黑體" pitchFamily="34" charset="-120"/>
              <a:ea typeface="HY견고딕"/>
              <a:cs typeface="HY견고딕"/>
            </a:endParaRPr>
          </a:p>
          <a:p>
            <a:r>
              <a:rPr kumimoji="0" lang="zh-TW" altLang="en-US" sz="3200" dirty="0" smtClean="0">
                <a:latin typeface="微軟正黑體" pitchFamily="34" charset="-120"/>
                <a:ea typeface="微軟正黑體" pitchFamily="34" charset="-120"/>
              </a:rPr>
              <a:t>參考資料</a:t>
            </a:r>
            <a:endParaRPr kumimoji="0" lang="ko-KR" altLang="en-US" sz="3200" dirty="0" smtClean="0">
              <a:latin typeface="微軟正黑體" pitchFamily="34" charset="-120"/>
              <a:ea typeface="HY견고딕"/>
              <a:cs typeface="HY견고딕"/>
            </a:endParaRPr>
          </a:p>
          <a:p>
            <a:r>
              <a:rPr kumimoji="0" lang="zh-TW" altLang="en-US" sz="3200" dirty="0" smtClean="0">
                <a:latin typeface="微軟正黑體" pitchFamily="34" charset="-120"/>
                <a:ea typeface="微軟正黑體" pitchFamily="34" charset="-120"/>
              </a:rPr>
              <a:t>研究心得</a:t>
            </a:r>
            <a:endParaRPr kumimoji="0" lang="ko-KR" altLang="en-US" sz="3200" dirty="0" smtClean="0">
              <a:latin typeface="微軟正黑體" pitchFamily="34" charset="-120"/>
              <a:ea typeface="HY견고딕"/>
              <a:cs typeface="HY견고딕"/>
            </a:endParaRPr>
          </a:p>
          <a:p>
            <a:endParaRPr lang="zh-TW" altLang="en-US" dirty="0"/>
          </a:p>
        </p:txBody>
      </p:sp>
    </p:spTree>
    <p:extLst>
      <p:ext uri="{BB962C8B-B14F-4D97-AF65-F5344CB8AC3E}">
        <p14:creationId xmlns:p14="http://schemas.microsoft.com/office/powerpoint/2010/main" val="293838407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a:t>參考資料</a:t>
            </a:r>
          </a:p>
        </p:txBody>
      </p:sp>
      <p:sp>
        <p:nvSpPr>
          <p:cNvPr id="3" name="內容版面配置區 2"/>
          <p:cNvSpPr>
            <a:spLocks noGrp="1"/>
          </p:cNvSpPr>
          <p:nvPr>
            <p:ph idx="1"/>
          </p:nvPr>
        </p:nvSpPr>
        <p:spPr/>
        <p:txBody>
          <a:bodyPr/>
          <a:lstStyle/>
          <a:p>
            <a:r>
              <a:rPr lang="en-US" altLang="zh-TW"/>
              <a:t>http://www.dep.gov.taipei/ct.asp?xItem=915484&amp;ctNode=39421&amp;mp=110001</a:t>
            </a:r>
            <a:endParaRPr lang="zh-TW" altLang="en-US"/>
          </a:p>
        </p:txBody>
      </p:sp>
    </p:spTree>
    <p:extLst>
      <p:ext uri="{BB962C8B-B14F-4D97-AF65-F5344CB8AC3E}">
        <p14:creationId xmlns:p14="http://schemas.microsoft.com/office/powerpoint/2010/main" val="395576114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z="4000" dirty="0">
                <a:latin typeface="微軟正黑體" pitchFamily="34" charset="-120"/>
                <a:ea typeface="微軟正黑體" pitchFamily="34" charset="-120"/>
              </a:rPr>
              <a:t>結論</a:t>
            </a:r>
            <a:r>
              <a:rPr lang="ko-KR" altLang="en-US" sz="4000" dirty="0">
                <a:latin typeface="微軟正黑體" pitchFamily="34" charset="-120"/>
                <a:ea typeface="HY견고딕"/>
                <a:cs typeface="HY견고딕"/>
              </a:rPr>
              <a:t/>
            </a:r>
            <a:br>
              <a:rPr lang="ko-KR" altLang="en-US" sz="4000" dirty="0">
                <a:latin typeface="微軟正黑體" pitchFamily="34" charset="-120"/>
                <a:ea typeface="HY견고딕"/>
                <a:cs typeface="HY견고딕"/>
              </a:rPr>
            </a:br>
            <a:endParaRPr lang="zh-TW" altLang="en-US" dirty="0"/>
          </a:p>
        </p:txBody>
      </p:sp>
      <p:sp>
        <p:nvSpPr>
          <p:cNvPr id="3" name="內容版面配置區 2"/>
          <p:cNvSpPr>
            <a:spLocks noGrp="1"/>
          </p:cNvSpPr>
          <p:nvPr>
            <p:ph idx="1"/>
          </p:nvPr>
        </p:nvSpPr>
        <p:spPr/>
        <p:txBody>
          <a:bodyPr/>
          <a:lstStyle/>
          <a:p>
            <a:pPr marL="0" indent="0">
              <a:buNone/>
            </a:pPr>
            <a:r>
              <a:rPr lang="zh-TW" altLang="en-US" dirty="0"/>
              <a:t>我們一定要好好保護</a:t>
            </a:r>
            <a:r>
              <a:rPr lang="zh-TW" altLang="en-US" dirty="0" smtClean="0"/>
              <a:t>地球不要讓地球受到破壞</a:t>
            </a:r>
            <a:r>
              <a:rPr lang="en-US" altLang="zh-TW" dirty="0" smtClean="0"/>
              <a:t>’</a:t>
            </a:r>
            <a:r>
              <a:rPr lang="zh-TW" altLang="en-US" dirty="0" smtClean="0"/>
              <a:t>這樣才能安全的住下來</a:t>
            </a:r>
            <a:endParaRPr lang="en-US" altLang="zh-TW" dirty="0" smtClean="0"/>
          </a:p>
          <a:p>
            <a:pPr marL="0" indent="0">
              <a:buNone/>
            </a:pPr>
            <a:endParaRPr lang="zh-TW" altLang="en-US" dirty="0"/>
          </a:p>
        </p:txBody>
      </p:sp>
    </p:spTree>
    <p:extLst>
      <p:ext uri="{BB962C8B-B14F-4D97-AF65-F5344CB8AC3E}">
        <p14:creationId xmlns:p14="http://schemas.microsoft.com/office/powerpoint/2010/main" val="25834414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1.</a:t>
            </a:r>
            <a:r>
              <a:rPr lang="zh-TW" altLang="en-US" dirty="0" smtClean="0"/>
              <a:t>研究動機 </a:t>
            </a:r>
            <a:endParaRPr lang="zh-TW" altLang="en-US" dirty="0"/>
          </a:p>
        </p:txBody>
      </p:sp>
      <p:sp>
        <p:nvSpPr>
          <p:cNvPr id="3" name="內容版面配置區 2"/>
          <p:cNvSpPr>
            <a:spLocks noGrp="1"/>
          </p:cNvSpPr>
          <p:nvPr>
            <p:ph idx="1"/>
          </p:nvPr>
        </p:nvSpPr>
        <p:spPr/>
        <p:txBody>
          <a:bodyPr/>
          <a:lstStyle/>
          <a:p>
            <a:r>
              <a:rPr lang="zh-TW" altLang="en-US" dirty="0" smtClean="0"/>
              <a:t>因為如果沒有了解暖化</a:t>
            </a:r>
            <a:r>
              <a:rPr lang="en-US" altLang="zh-TW" dirty="0" smtClean="0"/>
              <a:t>,</a:t>
            </a:r>
            <a:r>
              <a:rPr lang="zh-TW" altLang="en-US" dirty="0" smtClean="0"/>
              <a:t>可能會造成天氣汙染</a:t>
            </a:r>
            <a:r>
              <a:rPr lang="en-US" altLang="zh-TW" dirty="0" smtClean="0"/>
              <a:t>,</a:t>
            </a:r>
            <a:r>
              <a:rPr lang="zh-TW" altLang="en-US" dirty="0"/>
              <a:t>近年來「全球暖化」的名詞漸漸被「氣候變遷」取代，強調氣候的改變，並且不僅僅只有 溫度的變化。「全球暖化」或「氣候變遷」名詞出現的初期主要是指人為活動對氣候的影 響，</a:t>
            </a:r>
            <a:r>
              <a:rPr lang="en-US" altLang="zh-TW" dirty="0"/>
              <a:t>IPCC</a:t>
            </a:r>
            <a:r>
              <a:rPr lang="zh-TW" altLang="en-US" dirty="0"/>
              <a:t>的</a:t>
            </a:r>
            <a:r>
              <a:rPr lang="en-US" altLang="zh-TW" dirty="0"/>
              <a:t>2001</a:t>
            </a:r>
            <a:r>
              <a:rPr lang="zh-TW" altLang="en-US" dirty="0"/>
              <a:t>年第</a:t>
            </a:r>
            <a:r>
              <a:rPr lang="en-US" altLang="zh-TW" dirty="0"/>
              <a:t>3</a:t>
            </a:r>
            <a:r>
              <a:rPr lang="zh-TW" altLang="en-US" dirty="0"/>
              <a:t>次評估報告即明顯不侷限於評估人為活動對氣候的影響，氣候自 然變化也是評估的重點。</a:t>
            </a:r>
          </a:p>
        </p:txBody>
      </p:sp>
    </p:spTree>
    <p:extLst>
      <p:ext uri="{BB962C8B-B14F-4D97-AF65-F5344CB8AC3E}">
        <p14:creationId xmlns:p14="http://schemas.microsoft.com/office/powerpoint/2010/main" val="24358433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457200" y="1905000"/>
            <a:ext cx="8229600" cy="5484440"/>
          </a:xfrm>
        </p:spPr>
        <p:txBody>
          <a:bodyPr/>
          <a:lstStyle/>
          <a:p>
            <a:pPr>
              <a:spcBef>
                <a:spcPct val="0"/>
              </a:spcBef>
              <a:buNone/>
            </a:pPr>
            <a:r>
              <a:rPr lang="zh-TW" altLang="en-US" sz="3200" dirty="0">
                <a:latin typeface="微軟正黑體" pitchFamily="34" charset="-120"/>
                <a:ea typeface="微軟正黑體" pitchFamily="34" charset="-120"/>
              </a:rPr>
              <a:t>為了</a:t>
            </a:r>
            <a:r>
              <a:rPr lang="zh-TW" altLang="en-US" sz="3200" dirty="0" smtClean="0">
                <a:latin typeface="微軟正黑體" pitchFamily="34" charset="-120"/>
                <a:ea typeface="微軟正黑體" pitchFamily="34" charset="-120"/>
              </a:rPr>
              <a:t>對</a:t>
            </a:r>
            <a:r>
              <a:rPr lang="zh-TW" altLang="zh-TW" sz="3200" b="1" dirty="0"/>
              <a:t>全球暖化與氣候變遷</a:t>
            </a:r>
            <a:r>
              <a:rPr lang="zh-TW" altLang="en-US" sz="3200" dirty="0" smtClean="0">
                <a:latin typeface="微軟正黑體" pitchFamily="34" charset="-120"/>
                <a:ea typeface="微軟正黑體" pitchFamily="34" charset="-120"/>
              </a:rPr>
              <a:t>有</a:t>
            </a:r>
            <a:r>
              <a:rPr lang="zh-TW" altLang="en-US" sz="3200" dirty="0">
                <a:latin typeface="微軟正黑體" pitchFamily="34" charset="-120"/>
                <a:ea typeface="微軟正黑體" pitchFamily="34" charset="-120"/>
              </a:rPr>
              <a:t>更深入的了解，</a:t>
            </a:r>
            <a:endParaRPr lang="en-US" altLang="zh-TW" sz="3200" dirty="0">
              <a:latin typeface="微軟正黑體" pitchFamily="34" charset="-120"/>
              <a:ea typeface="微軟正黑體" pitchFamily="34" charset="-120"/>
            </a:endParaRPr>
          </a:p>
          <a:p>
            <a:pPr>
              <a:spcBef>
                <a:spcPct val="0"/>
              </a:spcBef>
              <a:buNone/>
            </a:pPr>
            <a:r>
              <a:rPr lang="zh-TW" altLang="en-US" sz="3200" dirty="0">
                <a:latin typeface="微軟正黑體" pitchFamily="34" charset="-120"/>
                <a:ea typeface="微軟正黑體" pitchFamily="34" charset="-120"/>
              </a:rPr>
              <a:t>所以我針對以下項目來做探討</a:t>
            </a:r>
            <a:r>
              <a:rPr lang="en-US" altLang="zh-TW" sz="3200" dirty="0">
                <a:latin typeface="微軟正黑體" pitchFamily="34" charset="-120"/>
                <a:ea typeface="微軟正黑體" pitchFamily="34" charset="-120"/>
              </a:rPr>
              <a:t>:</a:t>
            </a:r>
          </a:p>
          <a:p>
            <a:pPr>
              <a:spcBef>
                <a:spcPct val="0"/>
              </a:spcBef>
              <a:buNone/>
            </a:pPr>
            <a:r>
              <a:rPr lang="en-US" altLang="zh-TW" sz="3200" dirty="0">
                <a:latin typeface="微軟正黑體" pitchFamily="34" charset="-120"/>
                <a:ea typeface="微軟正黑體" pitchFamily="34" charset="-120"/>
              </a:rPr>
              <a:t>1.</a:t>
            </a:r>
            <a:r>
              <a:rPr lang="zh-TW" altLang="en-US" sz="3200" dirty="0">
                <a:latin typeface="微軟正黑體" pitchFamily="34" charset="-120"/>
                <a:ea typeface="微軟正黑體" pitchFamily="34" charset="-120"/>
              </a:rPr>
              <a:t>兔子的種類</a:t>
            </a:r>
            <a:endParaRPr lang="en-US" altLang="zh-TW" sz="3200" dirty="0">
              <a:latin typeface="微軟正黑體" pitchFamily="34" charset="-120"/>
              <a:ea typeface="微軟正黑體" pitchFamily="34" charset="-120"/>
            </a:endParaRPr>
          </a:p>
          <a:p>
            <a:pPr>
              <a:spcBef>
                <a:spcPct val="0"/>
              </a:spcBef>
              <a:buNone/>
            </a:pPr>
            <a:endParaRPr lang="en-US" altLang="zh-TW" sz="3200" dirty="0">
              <a:latin typeface="微軟正黑體" pitchFamily="34" charset="-120"/>
              <a:ea typeface="微軟正黑體" pitchFamily="34" charset="-120"/>
            </a:endParaRPr>
          </a:p>
          <a:p>
            <a:pPr>
              <a:spcBef>
                <a:spcPct val="0"/>
              </a:spcBef>
              <a:buNone/>
            </a:pPr>
            <a:r>
              <a:rPr lang="en-US" altLang="zh-TW" sz="3200" dirty="0">
                <a:latin typeface="微軟正黑體" pitchFamily="34" charset="-120"/>
                <a:ea typeface="微軟正黑體" pitchFamily="34" charset="-120"/>
              </a:rPr>
              <a:t>2.</a:t>
            </a:r>
            <a:r>
              <a:rPr lang="zh-TW" altLang="en-US" sz="3200" dirty="0">
                <a:latin typeface="微軟正黑體" pitchFamily="34" charset="-120"/>
                <a:ea typeface="微軟正黑體" pitchFamily="34" charset="-120"/>
              </a:rPr>
              <a:t>兔子的食物</a:t>
            </a:r>
            <a:endParaRPr lang="en-US" altLang="zh-TW" sz="3200" dirty="0">
              <a:latin typeface="微軟正黑體" pitchFamily="34" charset="-120"/>
              <a:ea typeface="微軟正黑體" pitchFamily="34" charset="-120"/>
            </a:endParaRPr>
          </a:p>
          <a:p>
            <a:pPr>
              <a:spcBef>
                <a:spcPct val="0"/>
              </a:spcBef>
              <a:buNone/>
            </a:pPr>
            <a:endParaRPr lang="en-US" altLang="zh-TW" sz="3200" dirty="0">
              <a:latin typeface="微軟正黑體" pitchFamily="34" charset="-120"/>
              <a:ea typeface="微軟正黑體" pitchFamily="34" charset="-120"/>
            </a:endParaRPr>
          </a:p>
          <a:p>
            <a:pPr>
              <a:spcBef>
                <a:spcPct val="0"/>
              </a:spcBef>
              <a:buNone/>
            </a:pPr>
            <a:r>
              <a:rPr lang="en-US" altLang="zh-TW" sz="3200" dirty="0">
                <a:latin typeface="微軟正黑體" pitchFamily="34" charset="-120"/>
                <a:ea typeface="微軟正黑體" pitchFamily="34" charset="-120"/>
              </a:rPr>
              <a:t>3.</a:t>
            </a:r>
            <a:r>
              <a:rPr lang="zh-TW" altLang="en-US" sz="3200" dirty="0">
                <a:latin typeface="微軟正黑體" pitchFamily="34" charset="-120"/>
                <a:ea typeface="微軟正黑體" pitchFamily="34" charset="-120"/>
              </a:rPr>
              <a:t>兔子的教育</a:t>
            </a:r>
            <a:endParaRPr lang="en-US" altLang="zh-TW" sz="3200" dirty="0">
              <a:latin typeface="微軟正黑體" pitchFamily="34" charset="-120"/>
              <a:ea typeface="微軟正黑體" pitchFamily="34" charset="-120"/>
            </a:endParaRPr>
          </a:p>
          <a:p>
            <a:pPr>
              <a:spcBef>
                <a:spcPct val="0"/>
              </a:spcBef>
              <a:buNone/>
            </a:pPr>
            <a:endParaRPr lang="en-US" altLang="zh-TW" sz="3200" dirty="0">
              <a:latin typeface="微軟正黑體" pitchFamily="34" charset="-120"/>
              <a:ea typeface="微軟正黑體" pitchFamily="34" charset="-120"/>
            </a:endParaRPr>
          </a:p>
          <a:p>
            <a:pPr>
              <a:spcBef>
                <a:spcPct val="0"/>
              </a:spcBef>
              <a:buNone/>
            </a:pPr>
            <a:r>
              <a:rPr lang="en-US" altLang="zh-TW" sz="3200" dirty="0">
                <a:latin typeface="微軟正黑體" pitchFamily="34" charset="-120"/>
                <a:ea typeface="微軟正黑體" pitchFamily="34" charset="-120"/>
              </a:rPr>
              <a:t>4.</a:t>
            </a:r>
            <a:r>
              <a:rPr lang="zh-TW" altLang="en-US" sz="3200" dirty="0">
                <a:latin typeface="微軟正黑體" pitchFamily="34" charset="-120"/>
                <a:ea typeface="微軟正黑體" pitchFamily="34" charset="-120"/>
              </a:rPr>
              <a:t>兔子的壽命</a:t>
            </a:r>
            <a:endParaRPr lang="en-US" altLang="zh-TW" sz="3200" dirty="0">
              <a:latin typeface="微軟正黑體" pitchFamily="34" charset="-120"/>
              <a:ea typeface="微軟正黑體" pitchFamily="34" charset="-120"/>
            </a:endParaRPr>
          </a:p>
          <a:p>
            <a:pPr>
              <a:spcBef>
                <a:spcPct val="0"/>
              </a:spcBef>
              <a:buNone/>
            </a:pPr>
            <a:endParaRPr lang="en-US" altLang="zh-TW" sz="3200" dirty="0">
              <a:latin typeface="微軟正黑體" pitchFamily="34" charset="-120"/>
              <a:ea typeface="微軟正黑體" pitchFamily="34" charset="-120"/>
            </a:endParaRPr>
          </a:p>
          <a:p>
            <a:pPr>
              <a:spcBef>
                <a:spcPct val="0"/>
              </a:spcBef>
              <a:buNone/>
            </a:pPr>
            <a:r>
              <a:rPr lang="en-US" altLang="zh-TW" sz="3200" dirty="0">
                <a:latin typeface="微軟正黑體" pitchFamily="34" charset="-120"/>
                <a:ea typeface="微軟正黑體" pitchFamily="34" charset="-120"/>
              </a:rPr>
              <a:t>5.</a:t>
            </a:r>
            <a:r>
              <a:rPr lang="zh-TW" altLang="en-US" sz="3200" dirty="0">
                <a:latin typeface="微軟正黑體" pitchFamily="34" charset="-120"/>
                <a:ea typeface="微軟正黑體" pitchFamily="34" charset="-120"/>
              </a:rPr>
              <a:t>兔子的商品</a:t>
            </a:r>
            <a:endParaRPr lang="en-US" altLang="zh-TW" sz="3200" dirty="0">
              <a:latin typeface="微軟正黑體" pitchFamily="34" charset="-120"/>
              <a:ea typeface="微軟正黑體" pitchFamily="34" charset="-120"/>
            </a:endParaRPr>
          </a:p>
          <a:p>
            <a:endParaRPr lang="zh-TW" altLang="en-US" dirty="0"/>
          </a:p>
        </p:txBody>
      </p:sp>
      <p:sp>
        <p:nvSpPr>
          <p:cNvPr id="4" name="標題 3"/>
          <p:cNvSpPr>
            <a:spLocks noGrp="1"/>
          </p:cNvSpPr>
          <p:nvPr>
            <p:ph type="title"/>
          </p:nvPr>
        </p:nvSpPr>
        <p:spPr/>
        <p:txBody>
          <a:bodyPr/>
          <a:lstStyle/>
          <a:p>
            <a:r>
              <a:rPr lang="en-US" altLang="zh-TW" dirty="0" smtClean="0"/>
              <a:t>2</a:t>
            </a:r>
            <a:r>
              <a:rPr lang="zh-TW" altLang="en-US" sz="4000" dirty="0">
                <a:latin typeface="微軟正黑體" pitchFamily="34" charset="-120"/>
                <a:ea typeface="微軟正黑體" pitchFamily="34" charset="-120"/>
              </a:rPr>
              <a:t>研究目的</a:t>
            </a:r>
            <a:r>
              <a:rPr lang="ko-KR" altLang="en-US" sz="4000" dirty="0">
                <a:latin typeface="微軟正黑體" pitchFamily="34" charset="-120"/>
                <a:ea typeface="Malgun Gothic" pitchFamily="34" charset="-127"/>
              </a:rPr>
              <a:t/>
            </a:r>
            <a:br>
              <a:rPr lang="ko-KR" altLang="en-US" sz="4000" dirty="0">
                <a:latin typeface="微軟正黑體" pitchFamily="34" charset="-120"/>
                <a:ea typeface="Malgun Gothic" pitchFamily="34" charset="-127"/>
              </a:rPr>
            </a:br>
            <a:endParaRPr lang="zh-TW" altLang="en-US" dirty="0"/>
          </a:p>
        </p:txBody>
      </p:sp>
    </p:spTree>
    <p:extLst>
      <p:ext uri="{BB962C8B-B14F-4D97-AF65-F5344CB8AC3E}">
        <p14:creationId xmlns:p14="http://schemas.microsoft.com/office/powerpoint/2010/main" val="24119639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sz="4000" dirty="0" smtClean="0">
                <a:latin typeface="微軟正黑體" pitchFamily="34" charset="-120"/>
                <a:ea typeface="微軟正黑體" pitchFamily="34" charset="-120"/>
              </a:rPr>
              <a:t>3</a:t>
            </a:r>
            <a:r>
              <a:rPr lang="zh-TW" altLang="en-US" sz="4000" dirty="0" smtClean="0">
                <a:latin typeface="微軟正黑體" pitchFamily="34" charset="-120"/>
                <a:ea typeface="微軟正黑體" pitchFamily="34" charset="-120"/>
              </a:rPr>
              <a:t> 研究</a:t>
            </a:r>
            <a:r>
              <a:rPr lang="zh-TW" altLang="en-US" sz="4000" dirty="0">
                <a:latin typeface="微軟正黑體" pitchFamily="34" charset="-120"/>
                <a:ea typeface="微軟正黑體" pitchFamily="34" charset="-120"/>
              </a:rPr>
              <a:t>過程與結果</a:t>
            </a:r>
            <a:r>
              <a:rPr lang="ko-KR" altLang="en-US" sz="4000" dirty="0">
                <a:latin typeface="微軟正黑體" pitchFamily="34" charset="-120"/>
                <a:ea typeface="Malgun Gothic" pitchFamily="34" charset="-127"/>
              </a:rPr>
              <a:t/>
            </a:r>
            <a:br>
              <a:rPr lang="ko-KR" altLang="en-US" sz="4000" dirty="0">
                <a:latin typeface="微軟正黑體" pitchFamily="34" charset="-120"/>
                <a:ea typeface="Malgun Gothic" pitchFamily="34" charset="-127"/>
              </a:rPr>
            </a:br>
            <a:endParaRPr lang="zh-TW" altLang="en-US" dirty="0"/>
          </a:p>
        </p:txBody>
      </p:sp>
      <p:sp>
        <p:nvSpPr>
          <p:cNvPr id="3" name="內容版面配置區 2"/>
          <p:cNvSpPr>
            <a:spLocks noGrp="1"/>
          </p:cNvSpPr>
          <p:nvPr>
            <p:ph idx="1"/>
          </p:nvPr>
        </p:nvSpPr>
        <p:spPr/>
        <p:txBody>
          <a:bodyPr/>
          <a:lstStyle/>
          <a:p>
            <a:r>
              <a:rPr lang="zh-TW" altLang="zh-TW" sz="3200" b="1" dirty="0"/>
              <a:t>全球暖化與氣候變遷</a:t>
            </a:r>
            <a:r>
              <a:rPr lang="zh-TW" altLang="en-US" sz="3200" b="1" dirty="0" smtClean="0">
                <a:latin typeface="微軟正黑體" pitchFamily="34" charset="-120"/>
                <a:ea typeface="微軟正黑體" pitchFamily="34" charset="-120"/>
                <a:cs typeface="Arial" pitchFamily="34" charset="0"/>
              </a:rPr>
              <a:t>的種類</a:t>
            </a:r>
            <a:endParaRPr lang="en-US" altLang="zh-TW" sz="3200" b="1" dirty="0" smtClean="0">
              <a:latin typeface="微軟正黑體" pitchFamily="34" charset="-120"/>
              <a:ea typeface="微軟正黑體" pitchFamily="34" charset="-120"/>
              <a:cs typeface="Arial" pitchFamily="34" charset="0"/>
            </a:endParaRPr>
          </a:p>
          <a:p>
            <a:r>
              <a:rPr lang="zh-TW" altLang="zh-TW" sz="3200" b="1" dirty="0" smtClean="0"/>
              <a:t>全球暖化與氣候變遷</a:t>
            </a:r>
            <a:r>
              <a:rPr lang="zh-TW" altLang="en-US" sz="3200" b="1" dirty="0" smtClean="0">
                <a:latin typeface="微軟正黑體" pitchFamily="34" charset="-120"/>
                <a:ea typeface="微軟正黑體" pitchFamily="34" charset="-120"/>
                <a:cs typeface="Arial" pitchFamily="34" charset="0"/>
              </a:rPr>
              <a:t>的教育</a:t>
            </a:r>
            <a:endParaRPr lang="ko-KR" altLang="ko-KR" sz="2800" b="1" dirty="0" smtClean="0">
              <a:latin typeface="微軟正黑體" pitchFamily="34" charset="-120"/>
              <a:ea typeface="HY헤드라인M"/>
              <a:cs typeface="Arial" pitchFamily="34" charset="0"/>
            </a:endParaRPr>
          </a:p>
          <a:p>
            <a:r>
              <a:rPr lang="zh-TW" altLang="zh-TW" sz="2400" b="1" dirty="0"/>
              <a:t>全球暖化的原因</a:t>
            </a:r>
            <a:endParaRPr lang="zh-TW" altLang="zh-TW" sz="2400" dirty="0"/>
          </a:p>
          <a:p>
            <a:r>
              <a:rPr lang="en-US" altLang="zh-TW" sz="2400" b="1" dirty="0"/>
              <a:t>*</a:t>
            </a:r>
            <a:r>
              <a:rPr lang="zh-TW" altLang="zh-TW" sz="2400" b="1" dirty="0"/>
              <a:t>什麼是溫室效應</a:t>
            </a:r>
            <a:endParaRPr lang="zh-TW" altLang="zh-TW" sz="2400" dirty="0"/>
          </a:p>
          <a:p>
            <a:r>
              <a:rPr lang="en-US" altLang="zh-TW" sz="2400" b="1" dirty="0"/>
              <a:t>*</a:t>
            </a:r>
            <a:r>
              <a:rPr lang="zh-TW" altLang="zh-TW" sz="2400" b="1" dirty="0"/>
              <a:t>什麼是溫室氣體</a:t>
            </a:r>
            <a:endParaRPr lang="zh-TW" altLang="zh-TW" sz="2400" dirty="0"/>
          </a:p>
          <a:p>
            <a:pPr marL="0" indent="0">
              <a:buNone/>
            </a:pPr>
            <a:endParaRPr lang="ko-KR" altLang="ko-KR" sz="2400" b="1" dirty="0">
              <a:latin typeface="微軟正黑體" pitchFamily="34" charset="-120"/>
              <a:ea typeface="HY헤드라인M"/>
              <a:cs typeface="Arial" pitchFamily="34" charset="0"/>
            </a:endParaRPr>
          </a:p>
          <a:p>
            <a:pPr marL="0" indent="0">
              <a:buNone/>
            </a:pPr>
            <a:endParaRPr lang="ko-KR" altLang="ko-KR" sz="2800" b="1" dirty="0" smtClean="0">
              <a:latin typeface="微軟正黑體" pitchFamily="34" charset="-120"/>
              <a:ea typeface="HY헤드라인M"/>
              <a:cs typeface="Arial" pitchFamily="34" charset="0"/>
            </a:endParaRPr>
          </a:p>
          <a:p>
            <a:endParaRPr lang="ko-KR" altLang="ko-KR" sz="2800" b="1" dirty="0" smtClean="0">
              <a:latin typeface="微軟正黑體" pitchFamily="34" charset="-120"/>
              <a:ea typeface="HY헤드라인M"/>
              <a:cs typeface="Arial" pitchFamily="34" charset="0"/>
            </a:endParaRPr>
          </a:p>
          <a:p>
            <a:endParaRPr lang="zh-TW" altLang="en-US" dirty="0"/>
          </a:p>
        </p:txBody>
      </p:sp>
    </p:spTree>
    <p:extLst>
      <p:ext uri="{BB962C8B-B14F-4D97-AF65-F5344CB8AC3E}">
        <p14:creationId xmlns:p14="http://schemas.microsoft.com/office/powerpoint/2010/main" val="15225004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zh-TW" sz="4000" b="1" dirty="0"/>
              <a:t>全球暖化與氣候變遷</a:t>
            </a:r>
            <a:r>
              <a:rPr lang="zh-TW" altLang="en-US" sz="4000" b="1" dirty="0">
                <a:latin typeface="微軟正黑體" pitchFamily="34" charset="-120"/>
                <a:ea typeface="微軟正黑體" pitchFamily="34" charset="-120"/>
                <a:cs typeface="Arial" pitchFamily="34" charset="0"/>
              </a:rPr>
              <a:t>的</a:t>
            </a:r>
            <a:r>
              <a:rPr lang="zh-TW" altLang="en-US" sz="4000" b="1" dirty="0" smtClean="0">
                <a:latin typeface="微軟正黑體" pitchFamily="34" charset="-120"/>
                <a:ea typeface="微軟正黑體" pitchFamily="34" charset="-120"/>
                <a:cs typeface="Arial" pitchFamily="34" charset="0"/>
              </a:rPr>
              <a:t>種類</a:t>
            </a:r>
            <a:r>
              <a:rPr lang="en-US" altLang="zh-TW" sz="4000" b="1" dirty="0" smtClean="0">
                <a:latin typeface="微軟正黑體" pitchFamily="34" charset="-120"/>
                <a:ea typeface="微軟正黑體" pitchFamily="34" charset="-120"/>
                <a:cs typeface="Arial" pitchFamily="34" charset="0"/>
              </a:rPr>
              <a:t>3-1  1</a:t>
            </a:r>
            <a:endParaRPr lang="en-US" altLang="zh-TW" sz="4000" b="1" dirty="0">
              <a:latin typeface="微軟正黑體" pitchFamily="34" charset="-120"/>
              <a:ea typeface="微軟正黑體" pitchFamily="34" charset="-120"/>
              <a:cs typeface="Arial" pitchFamily="34" charset="0"/>
            </a:endParaRPr>
          </a:p>
        </p:txBody>
      </p:sp>
      <p:sp>
        <p:nvSpPr>
          <p:cNvPr id="3" name="內容版面配置區 2"/>
          <p:cNvSpPr>
            <a:spLocks noGrp="1"/>
          </p:cNvSpPr>
          <p:nvPr>
            <p:ph idx="1"/>
          </p:nvPr>
        </p:nvSpPr>
        <p:spPr/>
        <p:txBody>
          <a:bodyPr/>
          <a:lstStyle/>
          <a:p>
            <a:r>
              <a:rPr lang="zh-TW" altLang="en-US" dirty="0"/>
              <a:t>對氣候變遷影響的因素來自多方面，包括</a:t>
            </a:r>
            <a:r>
              <a:rPr lang="zh-TW" altLang="en-US" dirty="0">
                <a:hlinkClick r:id="rId2" tooltip="太陽輻射"/>
              </a:rPr>
              <a:t>太陽輻射</a:t>
            </a:r>
            <a:r>
              <a:rPr lang="zh-TW" altLang="en-US" dirty="0"/>
              <a:t>、</a:t>
            </a:r>
            <a:r>
              <a:rPr lang="zh-TW" altLang="en-US" dirty="0">
                <a:hlinkClick r:id="rId3" tooltip="地球"/>
              </a:rPr>
              <a:t>地球</a:t>
            </a:r>
            <a:r>
              <a:rPr lang="zh-TW" altLang="en-US" dirty="0"/>
              <a:t>運行軌道變化、</a:t>
            </a:r>
            <a:r>
              <a:rPr lang="zh-TW" altLang="en-US" u="sng" dirty="0">
                <a:hlinkClick r:id="rId4"/>
              </a:rPr>
              <a:t>造山運動</a:t>
            </a:r>
            <a:r>
              <a:rPr lang="zh-TW" altLang="en-US" dirty="0"/>
              <a:t>、</a:t>
            </a:r>
            <a:r>
              <a:rPr lang="zh-TW" altLang="en-US" dirty="0">
                <a:hlinkClick r:id="rId5" tooltip="溫室氣體"/>
              </a:rPr>
              <a:t>溫室氣體</a:t>
            </a:r>
            <a:r>
              <a:rPr lang="zh-TW" altLang="en-US" dirty="0"/>
              <a:t>排放等。由於地表許多間接影響氣候的因素反應較慢，如</a:t>
            </a:r>
            <a:r>
              <a:rPr lang="zh-TW" altLang="en-US" dirty="0">
                <a:hlinkClick r:id="rId6" tooltip="海洋"/>
              </a:rPr>
              <a:t>海洋</a:t>
            </a:r>
            <a:r>
              <a:rPr lang="zh-TW" altLang="en-US" dirty="0">
                <a:hlinkClick r:id="rId7" tooltip="溫度"/>
              </a:rPr>
              <a:t>溫度</a:t>
            </a:r>
            <a:r>
              <a:rPr lang="zh-TW" altLang="en-US" dirty="0"/>
              <a:t>變化，</a:t>
            </a:r>
            <a:r>
              <a:rPr lang="zh-TW" altLang="en-US" dirty="0">
                <a:hlinkClick r:id="rId8" tooltip="冰山"/>
              </a:rPr>
              <a:t>冰山</a:t>
            </a:r>
            <a:r>
              <a:rPr lang="zh-TW" altLang="en-US" dirty="0"/>
              <a:t>融化等，所以氣候變遷相對直接影響氣候的因素變化來說，可能要等幾個</a:t>
            </a:r>
            <a:r>
              <a:rPr lang="zh-TW" altLang="en-US" dirty="0">
                <a:hlinkClick r:id="rId9" tooltip="世紀"/>
              </a:rPr>
              <a:t>世紀</a:t>
            </a:r>
            <a:r>
              <a:rPr lang="zh-TW" altLang="en-US" dirty="0"/>
              <a:t>，甚至更長的時間才能顯現出來。</a:t>
            </a:r>
          </a:p>
        </p:txBody>
      </p:sp>
      <p:pic>
        <p:nvPicPr>
          <p:cNvPr id="1028" name="Picture 4" descr="C:\Users\Administrator\AppData\Local\Microsoft\Windows\Temporary Internet Files\Content.IE5\2TNOEVA7\1208842416[1].jpg"/>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6948264" y="2164935"/>
            <a:ext cx="1746076" cy="280306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156664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p:txBody>
          <a:bodyPr/>
          <a:lstStyle/>
          <a:p>
            <a:r>
              <a:rPr lang="zh-TW" altLang="en-US" dirty="0"/>
              <a:t>乾旱地區增加。此等氣候異常的現象影響著人類的生活，並且造成生命、財產及經</a:t>
            </a:r>
          </a:p>
          <a:p>
            <a:r>
              <a:rPr lang="zh-TW" altLang="en-US" dirty="0"/>
              <a:t>濟的損失。現代的科學認為這幾年的極端氣候跟地球暖化所造成的氣候變遷絕對有</a:t>
            </a:r>
          </a:p>
          <a:p>
            <a:r>
              <a:rPr lang="zh-TW" altLang="en-US" dirty="0"/>
              <a:t>關</a:t>
            </a:r>
          </a:p>
        </p:txBody>
      </p:sp>
      <p:sp>
        <p:nvSpPr>
          <p:cNvPr id="4" name="標題 3"/>
          <p:cNvSpPr>
            <a:spLocks noGrp="1"/>
          </p:cNvSpPr>
          <p:nvPr>
            <p:ph type="title"/>
          </p:nvPr>
        </p:nvSpPr>
        <p:spPr>
          <a:xfrm>
            <a:off x="930633" y="821529"/>
            <a:ext cx="8229600" cy="824428"/>
          </a:xfrm>
        </p:spPr>
        <p:txBody>
          <a:bodyPr/>
          <a:lstStyle/>
          <a:p>
            <a:r>
              <a:rPr lang="zh-TW" altLang="zh-TW" sz="4000" b="1" dirty="0"/>
              <a:t>全球暖化與氣候變遷</a:t>
            </a:r>
            <a:r>
              <a:rPr lang="zh-TW" altLang="en-US" sz="4000" b="1" dirty="0">
                <a:latin typeface="微軟正黑體" pitchFamily="34" charset="-120"/>
                <a:ea typeface="微軟正黑體" pitchFamily="34" charset="-120"/>
                <a:cs typeface="Arial" pitchFamily="34" charset="0"/>
              </a:rPr>
              <a:t>的種類</a:t>
            </a:r>
            <a:r>
              <a:rPr lang="en-US" altLang="zh-TW" sz="4000" b="1" dirty="0" smtClean="0">
                <a:latin typeface="微軟正黑體" pitchFamily="34" charset="-120"/>
                <a:ea typeface="微軟正黑體" pitchFamily="34" charset="-120"/>
                <a:cs typeface="Arial" pitchFamily="34" charset="0"/>
              </a:rPr>
              <a:t>3-1  2</a:t>
            </a:r>
            <a:r>
              <a:rPr lang="ko-KR" altLang="ko-KR" sz="3600" b="1" dirty="0">
                <a:latin typeface="微軟正黑體" pitchFamily="34" charset="-120"/>
                <a:ea typeface="HY헤드라인M"/>
                <a:cs typeface="Arial" pitchFamily="34" charset="0"/>
              </a:rPr>
              <a:t/>
            </a:r>
            <a:br>
              <a:rPr lang="ko-KR" altLang="ko-KR" sz="3600" b="1" dirty="0">
                <a:latin typeface="微軟正黑體" pitchFamily="34" charset="-120"/>
                <a:ea typeface="HY헤드라인M"/>
                <a:cs typeface="Arial" pitchFamily="34" charset="0"/>
              </a:rPr>
            </a:br>
            <a:endParaRPr lang="zh-TW" altLang="en-US" dirty="0"/>
          </a:p>
        </p:txBody>
      </p:sp>
      <p:pic>
        <p:nvPicPr>
          <p:cNvPr id="2051" name="Picture 3" descr="C:\Users\Administrator\AppData\Local\Microsoft\Windows\Temporary Internet Files\Content.IE5\6IPDZ01Z\p1[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76946" y="3717032"/>
            <a:ext cx="4953920" cy="213664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484142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參考資料</a:t>
            </a:r>
            <a:endParaRPr lang="zh-TW" altLang="en-US" dirty="0"/>
          </a:p>
        </p:txBody>
      </p:sp>
      <p:sp>
        <p:nvSpPr>
          <p:cNvPr id="3" name="內容版面配置區 2"/>
          <p:cNvSpPr>
            <a:spLocks noGrp="1"/>
          </p:cNvSpPr>
          <p:nvPr>
            <p:ph idx="1"/>
          </p:nvPr>
        </p:nvSpPr>
        <p:spPr/>
        <p:txBody>
          <a:bodyPr/>
          <a:lstStyle/>
          <a:p>
            <a:r>
              <a:rPr lang="en-US" altLang="zh-TW" dirty="0"/>
              <a:t>http://www.mnd.gov.tw/Upload/201407/1-%E5%85%A8%E7%90%83%E6%9A%96%E5%8C%96%E5%8F%8A%E6%B0%A3%E5%80%99%E8%AE%8A%E9%81%B7%E5%B0%8D%E6%96%BC%E7%94%9F%E5%AD%98%E7%92%B0%E5%A2%83%E4%B9%8B%E5%BD%B1%E9%9F%BF.pdf</a:t>
            </a:r>
            <a:endParaRPr lang="zh-TW" altLang="en-US" dirty="0"/>
          </a:p>
        </p:txBody>
      </p:sp>
    </p:spTree>
    <p:extLst>
      <p:ext uri="{BB962C8B-B14F-4D97-AF65-F5344CB8AC3E}">
        <p14:creationId xmlns:p14="http://schemas.microsoft.com/office/powerpoint/2010/main" val="17115556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zh-TW" sz="4000" b="1" dirty="0"/>
              <a:t>全球暖化與氣候變遷</a:t>
            </a:r>
            <a:r>
              <a:rPr lang="zh-TW" altLang="en-US" sz="4000" b="1" dirty="0">
                <a:latin typeface="微軟正黑體" pitchFamily="34" charset="-120"/>
                <a:ea typeface="微軟正黑體" pitchFamily="34" charset="-120"/>
                <a:cs typeface="Arial" pitchFamily="34" charset="0"/>
              </a:rPr>
              <a:t>的教育</a:t>
            </a:r>
            <a:r>
              <a:rPr lang="ko-KR" altLang="ko-KR" sz="3600" b="1" dirty="0">
                <a:latin typeface="微軟正黑體" pitchFamily="34" charset="-120"/>
                <a:ea typeface="HY헤드라인M"/>
                <a:cs typeface="Arial" pitchFamily="34" charset="0"/>
              </a:rPr>
              <a:t/>
            </a:r>
            <a:br>
              <a:rPr lang="ko-KR" altLang="ko-KR" sz="3600" b="1" dirty="0">
                <a:latin typeface="微軟正黑體" pitchFamily="34" charset="-120"/>
                <a:ea typeface="HY헤드라인M"/>
                <a:cs typeface="Arial" pitchFamily="34" charset="0"/>
              </a:rPr>
            </a:br>
            <a:r>
              <a:rPr lang="en-US" altLang="zh-TW" sz="4000" b="1" dirty="0" smtClean="0"/>
              <a:t>3-2  1</a:t>
            </a:r>
            <a:endParaRPr lang="zh-TW" altLang="en-US" dirty="0"/>
          </a:p>
        </p:txBody>
      </p:sp>
      <p:sp>
        <p:nvSpPr>
          <p:cNvPr id="3" name="內容版面配置區 2"/>
          <p:cNvSpPr>
            <a:spLocks noGrp="1"/>
          </p:cNvSpPr>
          <p:nvPr>
            <p:ph idx="1"/>
          </p:nvPr>
        </p:nvSpPr>
        <p:spPr/>
        <p:txBody>
          <a:bodyPr/>
          <a:lstStyle/>
          <a:p>
            <a:r>
              <a:rPr lang="zh-TW" altLang="en-US" dirty="0"/>
              <a:t>溫室效應就像是在農業中常被使用來維持空間溫度的溫室，地球大氣層就如溫室的塑膠布，將地球包圍成一個溫室，當太陽光輻射經過大氣層到地表，部份光和熱會反射回太空，此時大氣層有些氣體會吸收這些光和熱，並反射回地球表面，讓地球保持在一定的溫度。而大氣層中會吸收光和熱的氣體，我們就稱作「溫室氣體」。</a:t>
            </a:r>
          </a:p>
        </p:txBody>
      </p:sp>
    </p:spTree>
    <p:extLst>
      <p:ext uri="{BB962C8B-B14F-4D97-AF65-F5344CB8AC3E}">
        <p14:creationId xmlns:p14="http://schemas.microsoft.com/office/powerpoint/2010/main" val="668161696"/>
      </p:ext>
    </p:extLst>
  </p:cSld>
  <p:clrMapOvr>
    <a:masterClrMapping/>
  </p:clrMapOvr>
</p:sld>
</file>

<file path=ppt/theme/theme1.xml><?xml version="1.0" encoding="utf-8"?>
<a:theme xmlns:a="http://schemas.openxmlformats.org/drawingml/2006/main" name="軌道設計範本">
  <a:themeElements>
    <a:clrScheme name="Default Design 13">
      <a:dk1>
        <a:srgbClr val="003300"/>
      </a:dk1>
      <a:lt1>
        <a:srgbClr val="FFFFFF"/>
      </a:lt1>
      <a:dk2>
        <a:srgbClr val="3A566E"/>
      </a:dk2>
      <a:lt2>
        <a:srgbClr val="808080"/>
      </a:lt2>
      <a:accent1>
        <a:srgbClr val="A6BF73"/>
      </a:accent1>
      <a:accent2>
        <a:srgbClr val="FFFFCC"/>
      </a:accent2>
      <a:accent3>
        <a:srgbClr val="FFFFFF"/>
      </a:accent3>
      <a:accent4>
        <a:srgbClr val="002A00"/>
      </a:accent4>
      <a:accent5>
        <a:srgbClr val="D0DCBC"/>
      </a:accent5>
      <a:accent6>
        <a:srgbClr val="E7E7B9"/>
      </a:accent6>
      <a:hlink>
        <a:srgbClr val="7EA0BC"/>
      </a:hlink>
      <a:folHlink>
        <a:srgbClr val="BF848A"/>
      </a:folHlink>
    </a:clrScheme>
    <a:fontScheme name="Default Design">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003300"/>
        </a:dk1>
        <a:lt1>
          <a:srgbClr val="FFFFFF"/>
        </a:lt1>
        <a:dk2>
          <a:srgbClr val="3A566E"/>
        </a:dk2>
        <a:lt2>
          <a:srgbClr val="808080"/>
        </a:lt2>
        <a:accent1>
          <a:srgbClr val="A6BF73"/>
        </a:accent1>
        <a:accent2>
          <a:srgbClr val="FFFFCC"/>
        </a:accent2>
        <a:accent3>
          <a:srgbClr val="FFFFFF"/>
        </a:accent3>
        <a:accent4>
          <a:srgbClr val="002A00"/>
        </a:accent4>
        <a:accent5>
          <a:srgbClr val="D0DCBC"/>
        </a:accent5>
        <a:accent6>
          <a:srgbClr val="E7E7B9"/>
        </a:accent6>
        <a:hlink>
          <a:srgbClr val="7EA0BC"/>
        </a:hlink>
        <a:folHlink>
          <a:srgbClr val="BF848A"/>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軌道設計範本</Template>
  <TotalTime>104</TotalTime>
  <Words>1013</Words>
  <Application>Microsoft Office PowerPoint</Application>
  <PresentationFormat>如螢幕大小 (4:3)</PresentationFormat>
  <Paragraphs>66</Paragraphs>
  <Slides>21</Slides>
  <Notes>1</Notes>
  <HiddenSlides>0</HiddenSlides>
  <MMClips>0</MMClips>
  <ScaleCrop>false</ScaleCrop>
  <HeadingPairs>
    <vt:vector size="4" baseType="variant">
      <vt:variant>
        <vt:lpstr>佈景主題</vt:lpstr>
      </vt:variant>
      <vt:variant>
        <vt:i4>1</vt:i4>
      </vt:variant>
      <vt:variant>
        <vt:lpstr>投影片標題</vt:lpstr>
      </vt:variant>
      <vt:variant>
        <vt:i4>21</vt:i4>
      </vt:variant>
    </vt:vector>
  </HeadingPairs>
  <TitlesOfParts>
    <vt:vector size="22" baseType="lpstr">
      <vt:lpstr>軌道設計範本</vt:lpstr>
      <vt:lpstr>全球暖化與氣候變遷 專題研究報告</vt:lpstr>
      <vt:lpstr>目錄</vt:lpstr>
      <vt:lpstr>1.研究動機 </vt:lpstr>
      <vt:lpstr>2研究目的 </vt:lpstr>
      <vt:lpstr>3 研究過程與結果 </vt:lpstr>
      <vt:lpstr>全球暖化與氣候變遷的種類3-1  1</vt:lpstr>
      <vt:lpstr>全球暖化與氣候變遷的種類3-1  2 </vt:lpstr>
      <vt:lpstr>參考資料</vt:lpstr>
      <vt:lpstr>全球暖化與氣候變遷的教育 3-2  1</vt:lpstr>
      <vt:lpstr>全球暖化與氣候變遷的教育 3-2  2</vt:lpstr>
      <vt:lpstr>參考資料</vt:lpstr>
      <vt:lpstr>全球暖化的原因3-3   1 </vt:lpstr>
      <vt:lpstr>全球暖化的原因3-3  2</vt:lpstr>
      <vt:lpstr>參考資料</vt:lpstr>
      <vt:lpstr>*什麼是溫室效應3-4   1 </vt:lpstr>
      <vt:lpstr>什麼是溫室效應3-4  2</vt:lpstr>
      <vt:lpstr>參考資料</vt:lpstr>
      <vt:lpstr>什麼是溫室氣體3-5  1 </vt:lpstr>
      <vt:lpstr>什麼是溫室氣體 3-5  2</vt:lpstr>
      <vt:lpstr>參考資料</vt:lpstr>
      <vt:lpstr>結論 </vt:lpstr>
    </vt:vector>
  </TitlesOfParts>
  <Company>SYNNEX</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全球暖化與氣候變遷 專題研究報告</dc:title>
  <dc:creator>P</dc:creator>
  <cp:lastModifiedBy>P</cp:lastModifiedBy>
  <cp:revision>12</cp:revision>
  <dcterms:created xsi:type="dcterms:W3CDTF">2015-03-06T07:10:09Z</dcterms:created>
  <dcterms:modified xsi:type="dcterms:W3CDTF">2015-05-22T07:13:28Z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TC100690451028</vt:lpwstr>
  </property>
</Properties>
</file>