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7" r:id="rId4"/>
    <p:sldId id="257" r:id="rId5"/>
    <p:sldId id="260" r:id="rId6"/>
    <p:sldId id="27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9A17EF-0FD4-4D86-9E5E-0332293F6DD8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AF6EFA-14D2-47E0-9391-212813E881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4644008" y="3861048"/>
            <a:ext cx="4402906" cy="1465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8000" dirty="0" smtClean="0">
                <a:solidFill>
                  <a:srgbClr val="002060"/>
                </a:solidFill>
              </a:rPr>
              <a:t>  </a:t>
            </a:r>
            <a:r>
              <a:rPr lang="zh-TW" altLang="en-US" sz="8800" b="1" dirty="0" smtClean="0">
                <a:solidFill>
                  <a:srgbClr val="7030A0"/>
                </a:solidFill>
              </a:rPr>
              <a:t>游勝雄</a:t>
            </a:r>
            <a:endParaRPr lang="zh-TW" altLang="en-US" sz="8800" b="1" dirty="0">
              <a:solidFill>
                <a:srgbClr val="7030A0"/>
              </a:solidFill>
            </a:endParaRP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zh-TW" altLang="en-US" sz="7300" b="1" dirty="0">
                <a:solidFill>
                  <a:srgbClr val="FFFF00"/>
                </a:solidFill>
              </a:rPr>
              <a:t>從貧寒到富貴的</a:t>
            </a:r>
            <a:r>
              <a:rPr lang="zh-TW" altLang="en-US" sz="7300" b="1" dirty="0" smtClean="0">
                <a:solidFill>
                  <a:srgbClr val="FFFF00"/>
                </a:solidFill>
              </a:rPr>
              <a:t>傳奇  </a:t>
            </a:r>
            <a:r>
              <a:rPr lang="zh-TW" altLang="en-US" sz="7300" dirty="0" smtClean="0">
                <a:solidFill>
                  <a:srgbClr val="FFFF00"/>
                </a:solidFill>
              </a:rPr>
              <a:t>                         </a:t>
            </a:r>
            <a:endParaRPr lang="zh-TW" altLang="en-US" sz="5300" dirty="0">
              <a:solidFill>
                <a:srgbClr val="FFFF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2287"/>
            <a:ext cx="4398518" cy="45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564904"/>
            <a:ext cx="889248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/>
              <a:t>初入中餐館，沒有甚麼技術，只好做</a:t>
            </a:r>
            <a:r>
              <a:rPr lang="zh-TW" altLang="zh-TW" sz="4000" b="1" dirty="0">
                <a:solidFill>
                  <a:srgbClr val="FF0000"/>
                </a:solidFill>
              </a:rPr>
              <a:t>洗碗工</a:t>
            </a:r>
            <a:r>
              <a:rPr lang="zh-TW" altLang="zh-TW" sz="4000" b="1" dirty="0"/>
              <a:t>，月薪僅有</a:t>
            </a:r>
            <a:r>
              <a:rPr lang="en-US" altLang="zh-TW" sz="4000" b="1" dirty="0"/>
              <a:t>350</a:t>
            </a:r>
            <a:r>
              <a:rPr lang="zh-TW" altLang="zh-TW" sz="4000" b="1" dirty="0" smtClean="0"/>
              <a:t>美元</a:t>
            </a:r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台幣</a:t>
            </a:r>
            <a:r>
              <a:rPr lang="en-US" altLang="zh-TW" sz="4000" b="1" dirty="0" smtClean="0"/>
              <a:t>10500</a:t>
            </a:r>
            <a:r>
              <a:rPr lang="zh-TW" altLang="en-US" sz="4000" b="1" dirty="0" smtClean="0"/>
              <a:t>元</a:t>
            </a:r>
            <a:r>
              <a:rPr lang="en-US" altLang="zh-TW" sz="4000" b="1" dirty="0" smtClean="0"/>
              <a:t>)</a:t>
            </a:r>
            <a:r>
              <a:rPr lang="zh-TW" altLang="zh-TW" sz="4000" b="1" dirty="0" smtClean="0"/>
              <a:t>。</a:t>
            </a:r>
            <a:r>
              <a:rPr lang="zh-TW" altLang="zh-TW" sz="4000" b="1" dirty="0"/>
              <a:t>為了儘快籌措到足夠的學費和基本生活支出，</a:t>
            </a:r>
            <a:r>
              <a:rPr lang="zh-TW" altLang="zh-TW" sz="4000" b="1" dirty="0" smtClean="0"/>
              <a:t>游</a:t>
            </a:r>
            <a:r>
              <a:rPr lang="zh-TW" altLang="en-US" sz="4000" b="1" dirty="0"/>
              <a:t>爺爺</a:t>
            </a:r>
            <a:r>
              <a:rPr lang="zh-TW" altLang="zh-TW" sz="4000" b="1" dirty="0" smtClean="0"/>
              <a:t>以</a:t>
            </a:r>
            <a:r>
              <a:rPr lang="zh-TW" altLang="zh-TW" sz="4000" b="1" dirty="0"/>
              <a:t>驚人的吃苦耐勞精神，多幹了一份</a:t>
            </a:r>
            <a:r>
              <a:rPr lang="zh-TW" altLang="zh-TW" sz="4000" b="1" dirty="0">
                <a:solidFill>
                  <a:srgbClr val="FF0000"/>
                </a:solidFill>
              </a:rPr>
              <a:t>夜班清潔工</a:t>
            </a:r>
            <a:r>
              <a:rPr lang="zh-TW" altLang="zh-TW" sz="4000" b="1" dirty="0"/>
              <a:t>的工作。就這樣日夜苦幹的過了一年起早貪黑的日子。</a:t>
            </a:r>
            <a:endParaRPr lang="zh-TW" altLang="en-US" sz="40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闖出一條求生之道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2132856"/>
            <a:ext cx="9144000" cy="4608512"/>
          </a:xfrm>
        </p:spPr>
        <p:txBody>
          <a:bodyPr>
            <a:noAutofit/>
          </a:bodyPr>
          <a:lstStyle/>
          <a:p>
            <a:r>
              <a:rPr lang="zh-TW" altLang="zh-TW" sz="3600" b="1" dirty="0"/>
              <a:t>從日班的洗碗工晉升為</a:t>
            </a:r>
            <a:r>
              <a:rPr lang="zh-TW" altLang="zh-TW" sz="3600" b="1" dirty="0">
                <a:solidFill>
                  <a:srgbClr val="FF0000"/>
                </a:solidFill>
              </a:rPr>
              <a:t>廚房打雜</a:t>
            </a:r>
            <a:r>
              <a:rPr lang="zh-TW" altLang="zh-TW" sz="3600" b="1" dirty="0"/>
              <a:t>，月薪有</a:t>
            </a:r>
            <a:r>
              <a:rPr lang="en-US" altLang="zh-TW" sz="3600" b="1" dirty="0"/>
              <a:t>375</a:t>
            </a:r>
            <a:r>
              <a:rPr lang="zh-TW" altLang="zh-TW" sz="3600" b="1" dirty="0"/>
              <a:t>美元</a:t>
            </a:r>
            <a:r>
              <a:rPr lang="zh-TW" altLang="zh-TW" sz="3600" b="1" dirty="0" smtClean="0">
                <a:solidFill>
                  <a:srgbClr val="000000"/>
                </a:solidFill>
                <a:latin typeface="Calibri"/>
                <a:ea typeface="新細明體"/>
                <a:cs typeface="Times New Roman"/>
              </a:rPr>
              <a:t>。</a:t>
            </a:r>
            <a:endParaRPr lang="en-US" altLang="zh-TW" sz="3600" b="1" dirty="0" smtClean="0">
              <a:solidFill>
                <a:srgbClr val="000000"/>
              </a:solidFill>
              <a:latin typeface="Calibri"/>
              <a:ea typeface="新細明體"/>
              <a:cs typeface="Times New Roman"/>
            </a:endParaRPr>
          </a:p>
          <a:p>
            <a:r>
              <a:rPr lang="zh-TW" altLang="zh-TW" sz="3600" b="1" dirty="0"/>
              <a:t>由於工作認真負責，能吃苦耐勞，深得老闆及員工好評，職位不斷的</a:t>
            </a:r>
            <a:r>
              <a:rPr lang="zh-TW" altLang="zh-TW" sz="3600" b="1" dirty="0" smtClean="0"/>
              <a:t>晉升</a:t>
            </a:r>
            <a:r>
              <a:rPr lang="zh-TW" altLang="en-US" sz="3600" b="1" dirty="0" smtClean="0"/>
              <a:t>到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廚師</a:t>
            </a:r>
            <a:r>
              <a:rPr lang="zh-TW" altLang="zh-TW" sz="3600" b="1" dirty="0" smtClean="0"/>
              <a:t>。</a:t>
            </a:r>
            <a:endParaRPr lang="en-US" altLang="zh-TW" sz="3600" b="1" dirty="0" smtClean="0"/>
          </a:p>
          <a:p>
            <a:r>
              <a:rPr lang="zh-TW" altLang="zh-TW" sz="3600" b="1" dirty="0"/>
              <a:t>英文進步飛快，他又從廚房轉到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餐廳</a:t>
            </a:r>
            <a:r>
              <a:rPr lang="zh-TW" altLang="zh-TW" sz="3600" b="1" dirty="0" smtClean="0"/>
              <a:t>。</a:t>
            </a:r>
            <a:r>
              <a:rPr lang="zh-TW" altLang="zh-TW" sz="3600" b="1" dirty="0"/>
              <a:t>這時月收入已可達</a:t>
            </a:r>
            <a:r>
              <a:rPr lang="en-US" altLang="zh-TW" sz="3600" b="1" dirty="0"/>
              <a:t>1000-1200</a:t>
            </a:r>
            <a:r>
              <a:rPr lang="zh-TW" altLang="zh-TW" sz="3600" b="1" dirty="0" smtClean="0"/>
              <a:t>美元</a:t>
            </a:r>
            <a:r>
              <a:rPr lang="en-US" altLang="zh-TW" sz="3600" b="1" dirty="0" smtClean="0"/>
              <a:t>(3</a:t>
            </a:r>
            <a:r>
              <a:rPr lang="zh-TW" altLang="en-US" sz="3600" b="1" dirty="0" smtClean="0"/>
              <a:t>萬到</a:t>
            </a:r>
            <a:r>
              <a:rPr lang="en-US" altLang="zh-TW" sz="3600" b="1" dirty="0" smtClean="0"/>
              <a:t>3</a:t>
            </a:r>
            <a:r>
              <a:rPr lang="zh-TW" altLang="en-US" sz="3600" b="1" dirty="0" smtClean="0"/>
              <a:t>萬</a:t>
            </a:r>
            <a:r>
              <a:rPr lang="en-US" altLang="zh-TW" sz="3600" b="1" dirty="0" smtClean="0"/>
              <a:t>6</a:t>
            </a:r>
            <a:r>
              <a:rPr lang="zh-TW" altLang="en-US" sz="3600" b="1" dirty="0" smtClean="0"/>
              <a:t>千台幣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，</a:t>
            </a:r>
            <a:r>
              <a:rPr lang="zh-TW" altLang="zh-TW" sz="3600" b="1" dirty="0" smtClean="0"/>
              <a:t>在當時</a:t>
            </a:r>
            <a:r>
              <a:rPr lang="zh-TW" altLang="en-US" sz="3600" b="1" dirty="0"/>
              <a:t>算</a:t>
            </a:r>
            <a:r>
              <a:rPr lang="zh-TW" altLang="zh-TW" sz="3600" b="1" dirty="0" smtClean="0"/>
              <a:t>是</a:t>
            </a:r>
            <a:r>
              <a:rPr lang="zh-TW" altLang="zh-TW" sz="3600" b="1" dirty="0"/>
              <a:t>一份很不錯的收入了</a:t>
            </a:r>
            <a:r>
              <a:rPr lang="zh-TW" altLang="zh-TW" sz="3600" dirty="0"/>
              <a:t>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FFFF00"/>
                </a:solidFill>
              </a:rPr>
              <a:t>闖出一條求生之道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884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5516" y="2204864"/>
            <a:ext cx="8712968" cy="432047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3600" b="1" dirty="0" smtClean="0"/>
              <a:t>游爺爺</a:t>
            </a:r>
            <a:r>
              <a:rPr lang="zh-TW" altLang="zh-TW" sz="3600" b="1" dirty="0">
                <a:latin typeface="新細明體"/>
                <a:cs typeface="新細明體"/>
              </a:rPr>
              <a:t>對工作的態度是學不厭多</a:t>
            </a:r>
            <a:r>
              <a:rPr lang="zh-TW" altLang="zh-TW" sz="3600" b="1" dirty="0" smtClean="0">
                <a:latin typeface="新細明體"/>
                <a:cs typeface="新細明體"/>
              </a:rPr>
              <a:t>，</a:t>
            </a:r>
            <a:r>
              <a:rPr lang="zh-TW" altLang="en-US" sz="3600" b="1" dirty="0" smtClean="0">
                <a:latin typeface="新細明體"/>
                <a:cs typeface="新細明體"/>
              </a:rPr>
              <a:t>做</a:t>
            </a:r>
            <a:r>
              <a:rPr lang="zh-TW" altLang="zh-TW" sz="3600" b="1" dirty="0" smtClean="0">
                <a:latin typeface="新細明體"/>
                <a:cs typeface="新細明體"/>
              </a:rPr>
              <a:t>一行</a:t>
            </a:r>
            <a:r>
              <a:rPr lang="zh-TW" altLang="zh-TW" sz="3600" b="1" dirty="0">
                <a:latin typeface="新細明體"/>
                <a:cs typeface="新細明體"/>
              </a:rPr>
              <a:t>愛一行，走到哪裡學到哪裡</a:t>
            </a:r>
            <a:r>
              <a:rPr lang="zh-TW" altLang="zh-TW" sz="3600" b="1" dirty="0" smtClean="0">
                <a:latin typeface="新細明體"/>
                <a:cs typeface="新細明體"/>
              </a:rPr>
              <a:t>。餐館</a:t>
            </a:r>
            <a:r>
              <a:rPr lang="zh-TW" altLang="zh-TW" sz="3600" b="1" dirty="0">
                <a:latin typeface="新細明體"/>
                <a:cs typeface="新細明體"/>
              </a:rPr>
              <a:t>裡每一項業務技術都學到手</a:t>
            </a:r>
            <a:r>
              <a:rPr lang="zh-TW" altLang="zh-TW" sz="3600" b="1" dirty="0" smtClean="0">
                <a:latin typeface="新細明體"/>
                <a:cs typeface="新細明體"/>
              </a:rPr>
              <a:t>，就</a:t>
            </a:r>
            <a:r>
              <a:rPr lang="zh-TW" altLang="zh-TW" sz="3600" b="1" dirty="0">
                <a:latin typeface="新細明體"/>
                <a:cs typeface="新細明體"/>
              </a:rPr>
              <a:t>連</a:t>
            </a:r>
            <a:r>
              <a:rPr lang="zh-TW" altLang="zh-TW" sz="3600" b="1" dirty="0" smtClean="0">
                <a:latin typeface="新細明體"/>
                <a:cs typeface="新細明體"/>
              </a:rPr>
              <a:t>酒</a:t>
            </a:r>
            <a:r>
              <a:rPr lang="zh-TW" altLang="en-US" sz="3600" b="1" dirty="0" smtClean="0">
                <a:latin typeface="新細明體"/>
                <a:cs typeface="新細明體"/>
              </a:rPr>
              <a:t>吧</a:t>
            </a:r>
            <a:r>
              <a:rPr lang="zh-TW" altLang="zh-TW" sz="3600" b="1" dirty="0" smtClean="0">
                <a:latin typeface="新細明體"/>
                <a:cs typeface="新細明體"/>
              </a:rPr>
              <a:t>的</a:t>
            </a:r>
            <a:r>
              <a:rPr lang="zh-TW" altLang="zh-TW" sz="3600" b="1" dirty="0">
                <a:solidFill>
                  <a:srgbClr val="FF0000"/>
                </a:solidFill>
                <a:latin typeface="新細明體"/>
                <a:cs typeface="新細明體"/>
              </a:rPr>
              <a:t>調酒</a:t>
            </a:r>
            <a:r>
              <a:rPr lang="zh-TW" altLang="zh-TW" sz="3600" b="1" dirty="0">
                <a:latin typeface="新細明體"/>
                <a:cs typeface="新細明體"/>
              </a:rPr>
              <a:t>技術也</a:t>
            </a:r>
            <a:r>
              <a:rPr lang="zh-TW" altLang="zh-TW" sz="3600" b="1" dirty="0" smtClean="0">
                <a:latin typeface="新細明體"/>
                <a:cs typeface="新細明體"/>
              </a:rPr>
              <a:t>學</a:t>
            </a:r>
            <a:r>
              <a:rPr lang="zh-TW" altLang="en-US" sz="3600" b="1" dirty="0">
                <a:latin typeface="新細明體"/>
                <a:cs typeface="新細明體"/>
              </a:rPr>
              <a:t>會</a:t>
            </a:r>
            <a:r>
              <a:rPr lang="zh-TW" altLang="zh-TW" sz="3600" b="1" dirty="0" smtClean="0">
                <a:latin typeface="新細明體"/>
                <a:cs typeface="新細明體"/>
              </a:rPr>
              <a:t>，</a:t>
            </a:r>
            <a:r>
              <a:rPr lang="zh-TW" altLang="en-US" sz="3600" b="1" dirty="0" smtClean="0">
                <a:latin typeface="新細明體"/>
                <a:cs typeface="新細明體"/>
              </a:rPr>
              <a:t>因此</a:t>
            </a:r>
            <a:r>
              <a:rPr lang="zh-TW" altLang="zh-TW" sz="3600" b="1" dirty="0" smtClean="0">
                <a:latin typeface="新細明體"/>
                <a:cs typeface="新細明體"/>
              </a:rPr>
              <a:t>餐館</a:t>
            </a:r>
            <a:r>
              <a:rPr lang="zh-TW" altLang="zh-TW" sz="3600" b="1" dirty="0">
                <a:latin typeface="新細明體"/>
                <a:cs typeface="新細明體"/>
              </a:rPr>
              <a:t>內沒有任何一項工作能難得倒他。就在這</a:t>
            </a:r>
            <a:r>
              <a:rPr lang="zh-TW" altLang="zh-TW" sz="3600" b="1" dirty="0">
                <a:solidFill>
                  <a:srgbClr val="FF0000"/>
                </a:solidFill>
                <a:latin typeface="新細明體"/>
                <a:cs typeface="新細明體"/>
              </a:rPr>
              <a:t>兩年</a:t>
            </a:r>
            <a:r>
              <a:rPr lang="zh-TW" altLang="zh-TW" sz="3600" b="1" dirty="0">
                <a:latin typeface="新細明體"/>
                <a:cs typeface="新細明體"/>
              </a:rPr>
              <a:t>內，他憑自己堅毅的意志力</a:t>
            </a:r>
            <a:r>
              <a:rPr lang="zh-TW" altLang="zh-TW" sz="3600" b="1" dirty="0" smtClean="0">
                <a:latin typeface="新細明體"/>
                <a:cs typeface="新細明體"/>
              </a:rPr>
              <a:t>，</a:t>
            </a:r>
            <a:r>
              <a:rPr lang="zh-TW" altLang="en-US" sz="3600" b="1" dirty="0" smtClean="0">
                <a:latin typeface="新細明體"/>
                <a:cs typeface="新細明體"/>
              </a:rPr>
              <a:t>累積出</a:t>
            </a:r>
            <a:r>
              <a:rPr lang="zh-TW" altLang="zh-TW" sz="3600" b="1" dirty="0" smtClean="0">
                <a:latin typeface="新細明體"/>
                <a:cs typeface="新細明體"/>
              </a:rPr>
              <a:t>餐館</a:t>
            </a:r>
            <a:r>
              <a:rPr lang="zh-TW" altLang="zh-TW" sz="3600" b="1" dirty="0">
                <a:latin typeface="新細明體"/>
                <a:cs typeface="新細明體"/>
              </a:rPr>
              <a:t>經營運作的一套經驗。</a:t>
            </a:r>
            <a:r>
              <a:rPr lang="zh-TW" altLang="zh-TW" sz="3600" b="1" dirty="0" smtClean="0">
                <a:latin typeface="新細明體"/>
                <a:cs typeface="新細明體"/>
              </a:rPr>
              <a:t>為</a:t>
            </a:r>
            <a:r>
              <a:rPr lang="zh-TW" altLang="zh-TW" sz="3600" b="1" dirty="0">
                <a:latin typeface="新細明體"/>
                <a:cs typeface="新細明體"/>
              </a:rPr>
              <a:t>自己闖出了一條可在美國求生之道。</a:t>
            </a:r>
          </a:p>
          <a:p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FFFF00"/>
                </a:solidFill>
              </a:rPr>
              <a:t>闖出一條求生之道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868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410445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7300" b="1" dirty="0"/>
              <a:t>1972</a:t>
            </a:r>
            <a:r>
              <a:rPr lang="zh-TW" altLang="zh-TW" sz="7300" b="1" dirty="0"/>
              <a:t>年</a:t>
            </a:r>
            <a:r>
              <a:rPr lang="en-US" altLang="zh-TW" sz="7300" b="1" dirty="0"/>
              <a:t>(</a:t>
            </a:r>
            <a:r>
              <a:rPr lang="zh-TW" altLang="zh-TW" sz="7300" b="1" dirty="0"/>
              <a:t>民國</a:t>
            </a:r>
            <a:r>
              <a:rPr lang="en-US" altLang="zh-TW" sz="7300" b="1" dirty="0"/>
              <a:t>61</a:t>
            </a:r>
            <a:r>
              <a:rPr lang="zh-TW" altLang="zh-TW" sz="7300" b="1" dirty="0"/>
              <a:t>年</a:t>
            </a:r>
            <a:r>
              <a:rPr lang="en-US" altLang="zh-TW" sz="7300" b="1" dirty="0"/>
              <a:t>)</a:t>
            </a:r>
            <a:r>
              <a:rPr lang="zh-TW" altLang="zh-TW" sz="7300" b="1" dirty="0" smtClean="0"/>
              <a:t>，到阿肯色</a:t>
            </a:r>
            <a:r>
              <a:rPr lang="zh-TW" altLang="zh-TW" sz="7300" b="1" dirty="0"/>
              <a:t>州的大學去上課</a:t>
            </a:r>
            <a:r>
              <a:rPr lang="zh-TW" altLang="zh-TW" sz="7300" b="1" dirty="0" smtClean="0"/>
              <a:t>，在</a:t>
            </a:r>
            <a:r>
              <a:rPr lang="zh-TW" altLang="zh-TW" sz="7300" b="1" dirty="0"/>
              <a:t>大學裡，他</a:t>
            </a:r>
            <a:r>
              <a:rPr lang="zh-TW" altLang="zh-TW" sz="7300" b="1" dirty="0" smtClean="0"/>
              <a:t>也是</a:t>
            </a:r>
            <a:r>
              <a:rPr lang="zh-TW" altLang="en-US" sz="7300" b="1" dirty="0"/>
              <a:t>四處</a:t>
            </a:r>
            <a:r>
              <a:rPr lang="zh-TW" altLang="zh-TW" sz="7300" b="1" dirty="0" smtClean="0"/>
              <a:t>找</a:t>
            </a:r>
            <a:r>
              <a:rPr lang="zh-TW" altLang="zh-TW" sz="7300" b="1" dirty="0"/>
              <a:t>工作賺學費和</a:t>
            </a:r>
            <a:r>
              <a:rPr lang="zh-TW" altLang="zh-TW" sz="7300" b="1" dirty="0" smtClean="0"/>
              <a:t>生活費</a:t>
            </a:r>
            <a:r>
              <a:rPr lang="zh-TW" altLang="en-US" sz="7300" b="1" dirty="0"/>
              <a:t>，</a:t>
            </a:r>
            <a:r>
              <a:rPr lang="zh-TW" altLang="zh-TW" sz="7300" b="1" dirty="0" smtClean="0"/>
              <a:t>先後</a:t>
            </a:r>
            <a:r>
              <a:rPr lang="zh-TW" altLang="en-US" sz="7300" b="1" dirty="0" smtClean="0"/>
              <a:t>做</a:t>
            </a:r>
            <a:r>
              <a:rPr lang="zh-TW" altLang="zh-TW" sz="7300" b="1" dirty="0" smtClean="0"/>
              <a:t>過</a:t>
            </a:r>
            <a:r>
              <a:rPr lang="zh-TW" altLang="zh-TW" sz="7300" b="1" dirty="0">
                <a:solidFill>
                  <a:srgbClr val="FF0000"/>
                </a:solidFill>
              </a:rPr>
              <a:t>水泥工</a:t>
            </a:r>
            <a:r>
              <a:rPr lang="zh-TW" altLang="zh-TW" sz="7300" b="1" dirty="0"/>
              <a:t>、</a:t>
            </a:r>
            <a:r>
              <a:rPr lang="zh-TW" altLang="zh-TW" sz="7300" b="1" dirty="0">
                <a:solidFill>
                  <a:srgbClr val="FF0000"/>
                </a:solidFill>
              </a:rPr>
              <a:t>木工</a:t>
            </a:r>
            <a:r>
              <a:rPr lang="zh-TW" altLang="zh-TW" sz="7300" b="1" dirty="0"/>
              <a:t>和</a:t>
            </a:r>
            <a:r>
              <a:rPr lang="zh-TW" altLang="zh-TW" sz="7300" b="1" dirty="0">
                <a:solidFill>
                  <a:srgbClr val="FF0000"/>
                </a:solidFill>
              </a:rPr>
              <a:t>油漆工</a:t>
            </a:r>
            <a:r>
              <a:rPr lang="zh-TW" altLang="zh-TW" sz="7300" b="1" dirty="0" smtClean="0"/>
              <a:t>。</a:t>
            </a:r>
            <a:endParaRPr lang="en-US" altLang="zh-TW" sz="7300" b="1" dirty="0" smtClean="0"/>
          </a:p>
          <a:p>
            <a:r>
              <a:rPr lang="zh-TW" altLang="zh-TW" sz="7300" b="1" dirty="0" smtClean="0"/>
              <a:t>游</a:t>
            </a:r>
            <a:r>
              <a:rPr lang="zh-TW" altLang="en-US" sz="7300" b="1" dirty="0"/>
              <a:t>爺爺</a:t>
            </a:r>
            <a:r>
              <a:rPr lang="zh-TW" altLang="zh-TW" sz="7300" b="1" dirty="0" smtClean="0"/>
              <a:t>辛勤</a:t>
            </a:r>
            <a:r>
              <a:rPr lang="zh-TW" altLang="zh-TW" sz="7300" b="1" dirty="0"/>
              <a:t>的學習和工作，在短短一年裡就拿到了碩士文憑。</a:t>
            </a:r>
            <a:r>
              <a:rPr lang="zh-TW" altLang="zh-TW" sz="7300" b="1" dirty="0" smtClean="0"/>
              <a:t>接著</a:t>
            </a:r>
            <a:r>
              <a:rPr lang="zh-TW" altLang="en-US" sz="7300" b="1" dirty="0" smtClean="0"/>
              <a:t>也</a:t>
            </a:r>
            <a:r>
              <a:rPr lang="zh-TW" altLang="zh-TW" sz="7300" b="1" dirty="0" smtClean="0"/>
              <a:t>被</a:t>
            </a:r>
            <a:r>
              <a:rPr lang="zh-TW" altLang="zh-TW" sz="7300" b="1" dirty="0">
                <a:solidFill>
                  <a:srgbClr val="FF0000"/>
                </a:solidFill>
              </a:rPr>
              <a:t>哈佛大學</a:t>
            </a:r>
            <a:r>
              <a:rPr lang="zh-TW" altLang="zh-TW" sz="7300" b="1" dirty="0" smtClean="0"/>
              <a:t>接受</a:t>
            </a:r>
            <a:r>
              <a:rPr lang="zh-TW" altLang="en-US" sz="7300" b="1" dirty="0" smtClean="0"/>
              <a:t>。</a:t>
            </a:r>
            <a:endParaRPr lang="zh-TW" altLang="zh-TW" sz="7300" b="1" dirty="0"/>
          </a:p>
          <a:p>
            <a:endParaRPr lang="zh-TW" altLang="en-US" sz="39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FFC000"/>
                </a:solidFill>
              </a:rPr>
              <a:t>兩年後</a:t>
            </a:r>
            <a:r>
              <a:rPr lang="en-US" altLang="zh-TW" sz="6600" b="1" dirty="0">
                <a:solidFill>
                  <a:srgbClr val="FFC000"/>
                </a:solidFill>
              </a:rPr>
              <a:t>~</a:t>
            </a:r>
            <a:r>
              <a:rPr lang="zh-TW" altLang="en-US" sz="6600" b="1" dirty="0" smtClean="0">
                <a:solidFill>
                  <a:srgbClr val="FFC000"/>
                </a:solidFill>
              </a:rPr>
              <a:t>圓留學之夢</a:t>
            </a:r>
            <a:endParaRPr lang="zh-TW" alt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76872"/>
            <a:ext cx="4680520" cy="4104456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1973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(</a:t>
            </a:r>
            <a:r>
              <a:rPr lang="zh-TW" altLang="zh-TW" sz="3600" b="1" dirty="0"/>
              <a:t>民國</a:t>
            </a:r>
            <a:r>
              <a:rPr lang="en-US" altLang="zh-TW" sz="3600" b="1" dirty="0"/>
              <a:t>62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)</a:t>
            </a:r>
            <a:r>
              <a:rPr lang="zh-TW" altLang="zh-TW" sz="3600" b="1" dirty="0"/>
              <a:t>，游太太帶兒女從台灣移民來美，到波士頓團圓﹐為家庭生活向哈佛大學申請休學，他決定重返波士頓的餐館工作</a:t>
            </a:r>
            <a:r>
              <a:rPr lang="zh-TW" altLang="zh-TW" sz="3600" b="1" dirty="0" smtClean="0"/>
              <a:t>。</a:t>
            </a:r>
            <a:endParaRPr lang="en-US" altLang="zh-TW" sz="3600" b="1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1252728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rgbClr val="FFC000"/>
                </a:solidFill>
              </a:rPr>
              <a:t>移民美國</a:t>
            </a:r>
            <a:r>
              <a:rPr lang="en-US" altLang="zh-TW" sz="6600" dirty="0" smtClean="0">
                <a:solidFill>
                  <a:srgbClr val="FFC000"/>
                </a:solidFill>
              </a:rPr>
              <a:t>~</a:t>
            </a:r>
            <a:r>
              <a:rPr lang="zh-TW" altLang="en-US" sz="6600" dirty="0" smtClean="0">
                <a:solidFill>
                  <a:srgbClr val="FFC000"/>
                </a:solidFill>
              </a:rPr>
              <a:t>一家團圓</a:t>
            </a:r>
            <a:endParaRPr lang="zh-TW" altLang="en-US" sz="6600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74" y="2924944"/>
            <a:ext cx="430000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1" y="2276872"/>
            <a:ext cx="8640960" cy="439248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4100" b="1" dirty="0"/>
              <a:t>1976</a:t>
            </a:r>
            <a:r>
              <a:rPr lang="zh-TW" altLang="zh-TW" sz="4100" b="1" dirty="0"/>
              <a:t>年</a:t>
            </a:r>
            <a:r>
              <a:rPr lang="en-US" altLang="zh-TW" sz="4100" b="1" dirty="0"/>
              <a:t>(</a:t>
            </a:r>
            <a:r>
              <a:rPr lang="zh-TW" altLang="zh-TW" sz="4100" b="1" dirty="0"/>
              <a:t>民國</a:t>
            </a:r>
            <a:r>
              <a:rPr lang="en-US" altLang="zh-TW" sz="4100" b="1" dirty="0"/>
              <a:t>65</a:t>
            </a:r>
            <a:r>
              <a:rPr lang="zh-TW" altLang="zh-TW" sz="4100" b="1" dirty="0"/>
              <a:t>年</a:t>
            </a:r>
            <a:r>
              <a:rPr lang="en-US" altLang="zh-TW" sz="4100" b="1" dirty="0"/>
              <a:t>)</a:t>
            </a:r>
            <a:r>
              <a:rPr lang="zh-TW" altLang="zh-TW" sz="4100" b="1" dirty="0"/>
              <a:t>，游勝雄在麻州的華森</a:t>
            </a:r>
            <a:r>
              <a:rPr lang="zh-TW" altLang="zh-TW" sz="4100" b="1" dirty="0" smtClean="0"/>
              <a:t>市開設</a:t>
            </a:r>
            <a:r>
              <a:rPr lang="zh-TW" altLang="zh-TW" sz="4100" b="1" dirty="0"/>
              <a:t>了第一間屬於自己的</a:t>
            </a:r>
            <a:r>
              <a:rPr lang="zh-TW" altLang="zh-TW" sz="4100" b="1" dirty="0">
                <a:solidFill>
                  <a:srgbClr val="FF0000"/>
                </a:solidFill>
              </a:rPr>
              <a:t>台灣飯店</a:t>
            </a:r>
            <a:r>
              <a:rPr lang="zh-TW" altLang="zh-TW" sz="4100" b="1" dirty="0"/>
              <a:t>﹐開啟了創業興家之路</a:t>
            </a:r>
            <a:r>
              <a:rPr lang="zh-TW" altLang="zh-TW" sz="4100" b="1" dirty="0" smtClean="0"/>
              <a:t>。</a:t>
            </a:r>
            <a:endParaRPr lang="en-US" altLang="zh-TW" sz="4100" b="1" dirty="0" smtClean="0"/>
          </a:p>
          <a:p>
            <a:r>
              <a:rPr lang="en-US" altLang="zh-TW" sz="4600" b="1" dirty="0"/>
              <a:t>1979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(</a:t>
            </a:r>
            <a:r>
              <a:rPr lang="zh-TW" altLang="zh-TW" sz="4600" b="1" dirty="0"/>
              <a:t>民國</a:t>
            </a:r>
            <a:r>
              <a:rPr lang="en-US" altLang="zh-TW" sz="4600" b="1" dirty="0"/>
              <a:t>68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)</a:t>
            </a:r>
            <a:r>
              <a:rPr lang="zh-TW" altLang="zh-TW" sz="4600" b="1" dirty="0"/>
              <a:t>，在哈佛廣場增開了一家名為</a:t>
            </a:r>
            <a:r>
              <a:rPr lang="zh-TW" altLang="zh-TW" sz="4600" b="1" dirty="0">
                <a:solidFill>
                  <a:srgbClr val="FF0000"/>
                </a:solidFill>
              </a:rPr>
              <a:t>「</a:t>
            </a:r>
            <a:r>
              <a:rPr lang="zh-TW" altLang="zh-TW" sz="4600" b="1" dirty="0" smtClean="0">
                <a:solidFill>
                  <a:srgbClr val="FF0000"/>
                </a:solidFill>
              </a:rPr>
              <a:t>大千</a:t>
            </a:r>
            <a:r>
              <a:rPr lang="zh-TW" altLang="en-US" sz="4600" b="1" dirty="0" smtClean="0">
                <a:solidFill>
                  <a:srgbClr val="FF0000"/>
                </a:solidFill>
              </a:rPr>
              <a:t>一號餐廳</a:t>
            </a:r>
            <a:r>
              <a:rPr lang="zh-TW" altLang="zh-TW" sz="4600" b="1" dirty="0" smtClean="0">
                <a:solidFill>
                  <a:srgbClr val="FF0000"/>
                </a:solidFill>
              </a:rPr>
              <a:t>」</a:t>
            </a:r>
            <a:r>
              <a:rPr lang="zh-TW" altLang="zh-TW" sz="4600" b="1" dirty="0"/>
              <a:t>的中</a:t>
            </a:r>
            <a:r>
              <a:rPr lang="zh-TW" altLang="zh-TW" sz="4600" b="1" dirty="0" smtClean="0"/>
              <a:t>餐館</a:t>
            </a:r>
            <a:r>
              <a:rPr lang="zh-TW" altLang="en-US" sz="4600" b="1" dirty="0" smtClean="0"/>
              <a:t>。</a:t>
            </a:r>
            <a:endParaRPr lang="en-US" altLang="zh-TW" sz="4600" b="1" dirty="0" smtClean="0"/>
          </a:p>
          <a:p>
            <a:r>
              <a:rPr lang="en-US" altLang="zh-TW" sz="4600" b="1" dirty="0"/>
              <a:t>1980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(</a:t>
            </a:r>
            <a:r>
              <a:rPr lang="zh-TW" altLang="zh-TW" sz="4600" b="1" dirty="0"/>
              <a:t>民國</a:t>
            </a:r>
            <a:r>
              <a:rPr lang="en-US" altLang="zh-TW" sz="4600" b="1" dirty="0"/>
              <a:t>69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)</a:t>
            </a:r>
            <a:r>
              <a:rPr lang="zh-TW" altLang="zh-TW" sz="4600" b="1" dirty="0"/>
              <a:t>又開了一家名為</a:t>
            </a:r>
            <a:r>
              <a:rPr lang="zh-TW" altLang="zh-TW" sz="4600" b="1" dirty="0">
                <a:solidFill>
                  <a:srgbClr val="FF0000"/>
                </a:solidFill>
              </a:rPr>
              <a:t>「好味道」</a:t>
            </a:r>
            <a:r>
              <a:rPr lang="zh-TW" altLang="zh-TW" sz="4600" b="1" dirty="0"/>
              <a:t>的飯店。</a:t>
            </a:r>
          </a:p>
          <a:p>
            <a:r>
              <a:rPr lang="en-US" altLang="zh-TW" sz="4600" b="1" dirty="0"/>
              <a:t>1981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(</a:t>
            </a:r>
            <a:r>
              <a:rPr lang="zh-TW" altLang="zh-TW" sz="4600" b="1" dirty="0"/>
              <a:t>民國</a:t>
            </a:r>
            <a:r>
              <a:rPr lang="en-US" altLang="zh-TW" sz="4600" b="1" dirty="0"/>
              <a:t>70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)</a:t>
            </a:r>
            <a:r>
              <a:rPr lang="zh-TW" altLang="zh-TW" sz="4600" b="1" dirty="0"/>
              <a:t>年在波士頓比肯</a:t>
            </a:r>
            <a:r>
              <a:rPr lang="zh-TW" altLang="zh-TW" sz="4600" b="1" dirty="0" smtClean="0"/>
              <a:t>街開</a:t>
            </a:r>
            <a:r>
              <a:rPr lang="zh-TW" altLang="zh-TW" sz="4600" b="1" dirty="0"/>
              <a:t>了「</a:t>
            </a:r>
            <a:r>
              <a:rPr lang="zh-TW" altLang="zh-TW" sz="4600" b="1" dirty="0" smtClean="0">
                <a:solidFill>
                  <a:srgbClr val="FF0000"/>
                </a:solidFill>
              </a:rPr>
              <a:t>大千二</a:t>
            </a:r>
            <a:r>
              <a:rPr lang="zh-TW" altLang="en-US" sz="4600" b="1" dirty="0" smtClean="0">
                <a:solidFill>
                  <a:srgbClr val="FF0000"/>
                </a:solidFill>
              </a:rPr>
              <a:t>號餐廳</a:t>
            </a:r>
            <a:r>
              <a:rPr lang="zh-TW" altLang="zh-TW" sz="4600" b="1" dirty="0" smtClean="0">
                <a:solidFill>
                  <a:srgbClr val="FF0000"/>
                </a:solidFill>
              </a:rPr>
              <a:t>」</a:t>
            </a:r>
            <a:r>
              <a:rPr lang="zh-TW" altLang="zh-TW" sz="4600" b="1" dirty="0"/>
              <a:t>飯店。</a:t>
            </a:r>
          </a:p>
          <a:p>
            <a:r>
              <a:rPr lang="en-US" altLang="zh-TW" sz="4600" b="1" dirty="0"/>
              <a:t>1982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(</a:t>
            </a:r>
            <a:r>
              <a:rPr lang="zh-TW" altLang="zh-TW" sz="4600" b="1" dirty="0"/>
              <a:t>民國</a:t>
            </a:r>
            <a:r>
              <a:rPr lang="en-US" altLang="zh-TW" sz="4600" b="1" dirty="0"/>
              <a:t>71</a:t>
            </a:r>
            <a:r>
              <a:rPr lang="zh-TW" altLang="zh-TW" sz="4600" b="1" dirty="0"/>
              <a:t>年</a:t>
            </a:r>
            <a:r>
              <a:rPr lang="en-US" altLang="zh-TW" sz="4600" b="1" dirty="0"/>
              <a:t>)</a:t>
            </a:r>
            <a:r>
              <a:rPr lang="zh-TW" altLang="zh-TW" sz="4600" b="1" dirty="0"/>
              <a:t>年在波靈屯開了</a:t>
            </a:r>
            <a:r>
              <a:rPr lang="zh-TW" altLang="zh-TW" sz="4600" b="1" dirty="0">
                <a:solidFill>
                  <a:srgbClr val="FF0000"/>
                </a:solidFill>
              </a:rPr>
              <a:t>「泰台皇宮大酒店」</a:t>
            </a:r>
            <a:r>
              <a:rPr lang="zh-TW" altLang="zh-TW" sz="4600" b="1" dirty="0"/>
              <a:t>。</a:t>
            </a:r>
          </a:p>
          <a:p>
            <a:endParaRPr lang="zh-TW" altLang="zh-TW" dirty="0"/>
          </a:p>
          <a:p>
            <a:endParaRPr lang="en-US" altLang="zh-TW" b="1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C000"/>
                </a:solidFill>
              </a:rPr>
              <a:t>奠定基礎</a:t>
            </a:r>
            <a:r>
              <a:rPr lang="en-US" altLang="zh-TW" sz="6600" dirty="0" smtClean="0">
                <a:solidFill>
                  <a:srgbClr val="FFC000"/>
                </a:solidFill>
              </a:rPr>
              <a:t>~</a:t>
            </a:r>
            <a:r>
              <a:rPr lang="zh-TW" altLang="en-US" sz="6600" dirty="0" smtClean="0">
                <a:solidFill>
                  <a:srgbClr val="FFC000"/>
                </a:solidFill>
              </a:rPr>
              <a:t>創業有成</a:t>
            </a:r>
            <a:endParaRPr lang="zh-TW" alt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492896"/>
            <a:ext cx="8640959" cy="4176464"/>
          </a:xfrm>
        </p:spPr>
        <p:txBody>
          <a:bodyPr>
            <a:noAutofit/>
          </a:bodyPr>
          <a:lstStyle/>
          <a:p>
            <a:pPr lvl="0">
              <a:buClr>
                <a:srgbClr val="31B6FD"/>
              </a:buClr>
            </a:pPr>
            <a:r>
              <a:rPr lang="en-US" altLang="zh-TW" sz="4800" b="1" dirty="0">
                <a:solidFill>
                  <a:srgbClr val="073E87"/>
                </a:solidFill>
              </a:rPr>
              <a:t>1985</a:t>
            </a:r>
            <a:r>
              <a:rPr lang="zh-TW" altLang="zh-TW" sz="4800" b="1" dirty="0">
                <a:solidFill>
                  <a:srgbClr val="073E87"/>
                </a:solidFill>
              </a:rPr>
              <a:t>年</a:t>
            </a:r>
            <a:r>
              <a:rPr lang="en-US" altLang="zh-TW" sz="4800" b="1" dirty="0">
                <a:solidFill>
                  <a:srgbClr val="073E87"/>
                </a:solidFill>
              </a:rPr>
              <a:t>(</a:t>
            </a:r>
            <a:r>
              <a:rPr lang="zh-TW" altLang="zh-TW" sz="4800" b="1" dirty="0">
                <a:solidFill>
                  <a:srgbClr val="073E87"/>
                </a:solidFill>
              </a:rPr>
              <a:t>民國</a:t>
            </a:r>
            <a:r>
              <a:rPr lang="en-US" altLang="zh-TW" sz="4800" b="1" dirty="0">
                <a:solidFill>
                  <a:srgbClr val="073E87"/>
                </a:solidFill>
              </a:rPr>
              <a:t>74</a:t>
            </a:r>
            <a:r>
              <a:rPr lang="zh-TW" altLang="zh-TW" sz="4800" b="1" dirty="0">
                <a:solidFill>
                  <a:srgbClr val="073E87"/>
                </a:solidFill>
              </a:rPr>
              <a:t>年</a:t>
            </a:r>
            <a:r>
              <a:rPr lang="en-US" altLang="zh-TW" sz="4800" b="1" dirty="0" smtClean="0">
                <a:solidFill>
                  <a:srgbClr val="073E87"/>
                </a:solidFill>
              </a:rPr>
              <a:t>)</a:t>
            </a:r>
            <a:r>
              <a:rPr lang="zh-TW" altLang="en-US" sz="4800" b="1" dirty="0">
                <a:solidFill>
                  <a:srgbClr val="073E87"/>
                </a:solidFill>
              </a:rPr>
              <a:t>重</a:t>
            </a:r>
            <a:r>
              <a:rPr lang="zh-TW" altLang="zh-TW" sz="4800" b="1" dirty="0" smtClean="0">
                <a:solidFill>
                  <a:srgbClr val="073E87"/>
                </a:solidFill>
              </a:rPr>
              <a:t>新</a:t>
            </a:r>
            <a:r>
              <a:rPr lang="zh-TW" altLang="zh-TW" sz="4800" b="1" dirty="0">
                <a:solidFill>
                  <a:srgbClr val="073E87"/>
                </a:solidFill>
              </a:rPr>
              <a:t>進入</a:t>
            </a:r>
            <a:r>
              <a:rPr lang="zh-TW" altLang="zh-TW" sz="4800" b="1" dirty="0">
                <a:solidFill>
                  <a:srgbClr val="FF0000"/>
                </a:solidFill>
              </a:rPr>
              <a:t>哈佛大學設計與建築研究所</a:t>
            </a:r>
            <a:r>
              <a:rPr lang="zh-TW" altLang="zh-TW" sz="4800" b="1" dirty="0">
                <a:solidFill>
                  <a:srgbClr val="073E87"/>
                </a:solidFill>
              </a:rPr>
              <a:t>，修研完成土地開發，營建修繕，工商住房，購物中心等基礎課程，轉向房地產發展</a:t>
            </a:r>
            <a:r>
              <a:rPr lang="zh-TW" altLang="zh-TW" sz="4800" b="1" dirty="0" smtClean="0">
                <a:solidFill>
                  <a:srgbClr val="073E87"/>
                </a:solidFill>
              </a:rPr>
              <a:t>。</a:t>
            </a:r>
            <a:endParaRPr lang="zh-TW" altLang="en-US" sz="4800" dirty="0">
              <a:solidFill>
                <a:srgbClr val="073E87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252728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rgbClr val="FFC000"/>
                </a:solidFill>
              </a:rPr>
              <a:t>不斷學習精進的游爺爺</a:t>
            </a:r>
            <a:endParaRPr lang="zh-TW" alt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065315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/>
              <a:t>創業有成的游爺爺，仍努力思索著</a:t>
            </a:r>
            <a:r>
              <a:rPr lang="en-US" altLang="zh-TW" sz="2800" b="1" dirty="0" smtClean="0"/>
              <a:t>:</a:t>
            </a:r>
            <a:r>
              <a:rPr lang="zh-TW" altLang="zh-TW" sz="2800" b="1" dirty="0" smtClean="0"/>
              <a:t>如何</a:t>
            </a:r>
            <a:r>
              <a:rPr lang="zh-TW" altLang="zh-TW" sz="2800" b="1" dirty="0"/>
              <a:t>才能做一些必須是</a:t>
            </a:r>
            <a:r>
              <a:rPr lang="zh-TW" altLang="zh-TW" sz="2800" b="1" dirty="0">
                <a:solidFill>
                  <a:srgbClr val="FF0000"/>
                </a:solidFill>
              </a:rPr>
              <a:t>「看得見﹑摸得著﹑管得了」</a:t>
            </a:r>
            <a:r>
              <a:rPr lang="zh-TW" altLang="zh-TW" sz="2800" b="1" dirty="0"/>
              <a:t>的投資項目</a:t>
            </a:r>
            <a:r>
              <a:rPr lang="zh-TW" altLang="zh-TW" sz="2800" b="1" dirty="0" smtClean="0"/>
              <a:t>。</a:t>
            </a:r>
            <a:r>
              <a:rPr lang="zh-TW" altLang="zh-TW" sz="2800" b="1" dirty="0"/>
              <a:t>在經過評估計後﹐他選擇了看得見﹑摸得著的房地產投資</a:t>
            </a:r>
            <a:r>
              <a:rPr lang="zh-TW" altLang="zh-TW" sz="2800" b="1" dirty="0" smtClean="0"/>
              <a:t>。</a:t>
            </a:r>
            <a:endParaRPr lang="en-US" altLang="zh-TW" sz="2800" b="1" dirty="0" smtClean="0"/>
          </a:p>
          <a:p>
            <a:r>
              <a:rPr lang="zh-TW" altLang="zh-TW" sz="2800" b="1" dirty="0"/>
              <a:t>在經營餐館時，</a:t>
            </a:r>
            <a:r>
              <a:rPr lang="zh-TW" altLang="zh-TW" sz="2800" b="1" dirty="0" smtClean="0"/>
              <a:t>游</a:t>
            </a:r>
            <a:r>
              <a:rPr lang="zh-TW" altLang="en-US" sz="2800" b="1" dirty="0"/>
              <a:t>爺爺</a:t>
            </a:r>
            <a:r>
              <a:rPr lang="zh-TW" altLang="zh-TW" sz="2800" b="1" dirty="0" smtClean="0"/>
              <a:t>就</a:t>
            </a:r>
            <a:r>
              <a:rPr lang="zh-TW" altLang="zh-TW" sz="2800" b="1" dirty="0"/>
              <a:t>曾因為要解決一些員工的住宿問題而買過幾幢房子</a:t>
            </a:r>
            <a:r>
              <a:rPr lang="zh-TW" altLang="zh-TW" sz="2800" b="1" dirty="0" smtClean="0"/>
              <a:t>。隨著餐館買賣的流動，房子也曾出租過。可是，由於</a:t>
            </a:r>
            <a:r>
              <a:rPr lang="zh-TW" altLang="zh-TW" sz="2800" b="1" dirty="0"/>
              <a:t>他的全部精力都投入到餐館業上去，所以他出租的一些房子因管理疏漏而引起過麻煩。但這個經驗讓他變得更精明，在投資房地產時選擇</a:t>
            </a:r>
            <a:r>
              <a:rPr lang="zh-TW" altLang="zh-TW" sz="2800" b="1" dirty="0">
                <a:solidFill>
                  <a:srgbClr val="FF0000"/>
                </a:solidFill>
              </a:rPr>
              <a:t>容易管理的項目</a:t>
            </a:r>
            <a:r>
              <a:rPr lang="zh-TW" altLang="zh-TW" sz="2800" b="1" dirty="0"/>
              <a:t>。</a:t>
            </a:r>
          </a:p>
          <a:p>
            <a:pPr marL="0" indent="0">
              <a:buNone/>
            </a:pPr>
            <a:endParaRPr lang="zh-TW" altLang="zh-TW" b="1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600" b="1" dirty="0">
                <a:solidFill>
                  <a:srgbClr val="FFC000"/>
                </a:solidFill>
              </a:rPr>
              <a:t>創業有成 跨足房地產</a:t>
            </a:r>
            <a:endParaRPr lang="zh-TW" alt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5" cy="4464496"/>
          </a:xfrm>
        </p:spPr>
        <p:txBody>
          <a:bodyPr>
            <a:normAutofit lnSpcReduction="10000"/>
          </a:bodyPr>
          <a:lstStyle/>
          <a:p>
            <a:r>
              <a:rPr lang="en-US" altLang="zh-TW" sz="3600" b="1" dirty="0"/>
              <a:t>1987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(</a:t>
            </a:r>
            <a:r>
              <a:rPr lang="zh-TW" altLang="zh-TW" sz="3600" b="1" dirty="0"/>
              <a:t>民國</a:t>
            </a:r>
            <a:r>
              <a:rPr lang="en-US" altLang="zh-TW" sz="3600" b="1" dirty="0"/>
              <a:t>76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)</a:t>
            </a:r>
            <a:r>
              <a:rPr lang="zh-TW" altLang="zh-TW" sz="3600" b="1" dirty="0"/>
              <a:t>的房地產業正處於低潮，這給</a:t>
            </a:r>
            <a:r>
              <a:rPr lang="zh-TW" altLang="zh-TW" sz="3600" b="1" dirty="0" smtClean="0"/>
              <a:t>游</a:t>
            </a:r>
            <a:r>
              <a:rPr lang="zh-TW" altLang="en-US" sz="3600" b="1" dirty="0"/>
              <a:t>爺爺</a:t>
            </a:r>
            <a:r>
              <a:rPr lang="zh-TW" altLang="zh-TW" sz="3600" b="1" dirty="0" smtClean="0"/>
              <a:t>的</a:t>
            </a:r>
            <a:r>
              <a:rPr lang="zh-TW" altLang="zh-TW" sz="3600" b="1" dirty="0"/>
              <a:t>發展房地產業提供了最有利的天時。再加上他誠懇善良的人和基礎，促成他走向了一條「看得見，摸得著，管得了」的房地產經營事業成功之道</a:t>
            </a:r>
            <a:r>
              <a:rPr lang="zh-TW" altLang="zh-TW" sz="3600" b="1" dirty="0" smtClean="0"/>
              <a:t>。</a:t>
            </a:r>
            <a:endParaRPr lang="en-US" altLang="zh-TW" sz="3600" b="1" dirty="0" smtClean="0"/>
          </a:p>
          <a:p>
            <a:r>
              <a:rPr lang="zh-TW" altLang="zh-TW" sz="3600" b="1" dirty="0"/>
              <a:t>如今，他已經是</a:t>
            </a:r>
            <a:r>
              <a:rPr lang="zh-TW" altLang="zh-TW" sz="3600" b="1" dirty="0" smtClean="0"/>
              <a:t>有</a:t>
            </a:r>
            <a:r>
              <a:rPr lang="zh-TW" altLang="en-US" sz="3600" b="1" dirty="0">
                <a:solidFill>
                  <a:srgbClr val="FF0000"/>
                </a:solidFill>
              </a:rPr>
              <a:t>六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個</a:t>
            </a:r>
            <a:r>
              <a:rPr lang="zh-TW" altLang="zh-TW" sz="3600" b="1" dirty="0">
                <a:solidFill>
                  <a:srgbClr val="FF0000"/>
                </a:solidFill>
              </a:rPr>
              <a:t>獨資大型購物中心</a:t>
            </a:r>
            <a:r>
              <a:rPr lang="zh-TW" altLang="zh-TW" sz="3600" b="1" dirty="0"/>
              <a:t>的總裁和兩個房地產合股業務的持股人﹐這輩子是不愁吃穿了。</a:t>
            </a:r>
            <a:endParaRPr lang="zh-TW" altLang="zh-TW" sz="3600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6600" b="1" dirty="0">
                <a:solidFill>
                  <a:srgbClr val="FFC000"/>
                </a:solidFill>
              </a:rPr>
              <a:t>創業有成 跨足房地產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58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176464"/>
          </a:xfrm>
        </p:spPr>
        <p:txBody>
          <a:bodyPr>
            <a:noAutofit/>
          </a:bodyPr>
          <a:lstStyle/>
          <a:p>
            <a:r>
              <a:rPr lang="zh-TW" altLang="zh-TW" sz="3600" b="1" dirty="0" smtClean="0"/>
              <a:t>踏</a:t>
            </a:r>
            <a:r>
              <a:rPr lang="zh-TW" altLang="zh-TW" sz="3600" b="1" dirty="0"/>
              <a:t>上富貴之門的游勝雄先生，念念不忘當年栽培他讀書上學的</a:t>
            </a:r>
            <a:r>
              <a:rPr lang="zh-TW" altLang="zh-TW" sz="3600" b="1" dirty="0" smtClean="0"/>
              <a:t>母校</a:t>
            </a:r>
            <a:r>
              <a:rPr lang="zh-TW" altLang="en-US" sz="3600" b="1" dirty="0" smtClean="0"/>
              <a:t>及恩師。</a:t>
            </a:r>
            <a:r>
              <a:rPr lang="zh-TW" altLang="zh-TW" sz="3600" b="1" dirty="0"/>
              <a:t>他懷著「滴水之恩﹐湧泉以報」的感恩之心，</a:t>
            </a:r>
            <a:r>
              <a:rPr lang="en-US" altLang="zh-TW" sz="3600" b="1" dirty="0"/>
              <a:t>1981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(</a:t>
            </a:r>
            <a:r>
              <a:rPr lang="zh-TW" altLang="zh-TW" sz="3600" b="1" dirty="0"/>
              <a:t>民國</a:t>
            </a:r>
            <a:r>
              <a:rPr lang="en-US" altLang="zh-TW" sz="3600" b="1" dirty="0"/>
              <a:t>70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)</a:t>
            </a:r>
            <a:r>
              <a:rPr lang="zh-TW" altLang="zh-TW" sz="3600" b="1" dirty="0"/>
              <a:t>起先後捐助</a:t>
            </a:r>
            <a:r>
              <a:rPr lang="zh-TW" altLang="zh-TW" sz="3600" b="1" dirty="0" smtClean="0"/>
              <a:t>了善款</a:t>
            </a:r>
            <a:r>
              <a:rPr lang="zh-TW" altLang="en-US" sz="3600" b="1" dirty="0" smtClean="0"/>
              <a:t>給母校</a:t>
            </a:r>
            <a:r>
              <a:rPr lang="zh-TW" altLang="zh-TW" sz="3600" b="1" dirty="0" smtClean="0"/>
              <a:t>，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埔心</a:t>
            </a:r>
            <a:r>
              <a:rPr lang="zh-TW" altLang="zh-TW" sz="3600" b="1" dirty="0">
                <a:solidFill>
                  <a:srgbClr val="FF0000"/>
                </a:solidFill>
              </a:rPr>
              <a:t>國小、大園國中</a:t>
            </a:r>
            <a:r>
              <a:rPr lang="zh-TW" altLang="zh-TW" sz="3600" b="1" dirty="0"/>
              <a:t>、近年來連續捐助</a:t>
            </a:r>
            <a:r>
              <a:rPr lang="zh-TW" altLang="zh-TW" sz="3600" b="1" dirty="0">
                <a:solidFill>
                  <a:srgbClr val="FF0000"/>
                </a:solidFill>
              </a:rPr>
              <a:t>大園國小、南崁國小、溪海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國小</a:t>
            </a:r>
            <a:r>
              <a:rPr lang="zh-TW" altLang="zh-TW" sz="3600" b="1" dirty="0" smtClean="0"/>
              <a:t>等</a:t>
            </a:r>
            <a:r>
              <a:rPr lang="zh-TW" altLang="en-US" sz="3600" b="1" dirty="0" smtClean="0"/>
              <a:t>，</a:t>
            </a:r>
            <a:r>
              <a:rPr lang="zh-TW" altLang="zh-TW" sz="3600" b="1" dirty="0" smtClean="0"/>
              <a:t>每</a:t>
            </a:r>
            <a:r>
              <a:rPr lang="zh-TW" altLang="zh-TW" sz="3600" b="1" dirty="0"/>
              <a:t>學期每班級前二到三名清寒與優等</a:t>
            </a:r>
            <a:r>
              <a:rPr lang="zh-TW" altLang="zh-TW" sz="3600" b="1" dirty="0" smtClean="0"/>
              <a:t>成績獎學金</a:t>
            </a:r>
            <a:r>
              <a:rPr lang="zh-TW" altLang="en-US" sz="3600" b="1" dirty="0" smtClean="0"/>
              <a:t>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zh-TW" altLang="zh-TW" sz="6600" b="1" dirty="0">
                <a:solidFill>
                  <a:srgbClr val="FF99FF"/>
                </a:solidFill>
              </a:rPr>
              <a:t>昔日人助我，我今要助人</a:t>
            </a:r>
            <a:endParaRPr lang="zh-TW" altLang="en-US" sz="66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FFFF00"/>
                </a:solidFill>
              </a:rPr>
              <a:t>從貧寒到富貴的傳奇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408862" cy="256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8460432" cy="27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348880"/>
            <a:ext cx="8208912" cy="3960439"/>
          </a:xfrm>
        </p:spPr>
        <p:txBody>
          <a:bodyPr>
            <a:noAutofit/>
          </a:bodyPr>
          <a:lstStyle/>
          <a:p>
            <a:r>
              <a:rPr lang="zh-TW" altLang="zh-TW" sz="4000" b="1" dirty="0"/>
              <a:t>捐獻善</a:t>
            </a:r>
            <a:r>
              <a:rPr lang="zh-TW" altLang="zh-TW" sz="4000" b="1" dirty="0" smtClean="0"/>
              <a:t>款給</a:t>
            </a:r>
            <a:r>
              <a:rPr lang="zh-TW" altLang="zh-TW" sz="4000" b="1" dirty="0"/>
              <a:t>一些老年貧寒的鄉親</a:t>
            </a:r>
            <a:r>
              <a:rPr lang="zh-TW" altLang="zh-TW" sz="4000" b="1" dirty="0" smtClean="0"/>
              <a:t>補助金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zh-TW" sz="4000" b="1" dirty="0"/>
              <a:t>認養了一些因家中不幸突生變故的</a:t>
            </a:r>
            <a:r>
              <a:rPr lang="zh-TW" altLang="zh-TW" sz="4000" b="1" dirty="0" smtClean="0"/>
              <a:t>孩子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r>
              <a:rPr lang="zh-TW" altLang="zh-TW" sz="4000" b="1" dirty="0" smtClean="0"/>
              <a:t>認養</a:t>
            </a:r>
            <a:r>
              <a:rPr lang="zh-TW" altLang="zh-TW" sz="4000" b="1" dirty="0"/>
              <a:t>了台灣家扶中心</a:t>
            </a:r>
            <a:r>
              <a:rPr lang="en-US" altLang="zh-TW" sz="4000" b="1" dirty="0"/>
              <a:t>12</a:t>
            </a:r>
            <a:r>
              <a:rPr lang="zh-TW" altLang="zh-TW" sz="4000" b="1" dirty="0"/>
              <a:t>個有困的學生，幫助他們繼續</a:t>
            </a:r>
            <a:r>
              <a:rPr lang="zh-TW" altLang="zh-TW" sz="4000" b="1" dirty="0" smtClean="0"/>
              <a:t>升學</a:t>
            </a:r>
            <a:r>
              <a:rPr lang="zh-TW" altLang="en-US" sz="4000" b="1" dirty="0" smtClean="0"/>
              <a:t>。</a:t>
            </a:r>
            <a:endParaRPr lang="en-US" altLang="zh-TW" sz="4000" b="1" dirty="0" smtClean="0"/>
          </a:p>
          <a:p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6132" cy="1252728"/>
          </a:xfrm>
        </p:spPr>
        <p:txBody>
          <a:bodyPr>
            <a:normAutofit/>
          </a:bodyPr>
          <a:lstStyle/>
          <a:p>
            <a:r>
              <a:rPr lang="zh-TW" altLang="zh-TW" sz="5900" b="1" dirty="0">
                <a:solidFill>
                  <a:srgbClr val="FF99FF"/>
                </a:solidFill>
              </a:rPr>
              <a:t>昔日人助我，我今要助人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4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3" cy="3633267"/>
          </a:xfrm>
        </p:spPr>
        <p:txBody>
          <a:bodyPr>
            <a:normAutofit lnSpcReduction="10000"/>
          </a:bodyPr>
          <a:lstStyle/>
          <a:p>
            <a:r>
              <a:rPr lang="zh-TW" altLang="zh-TW" sz="4000" b="1" dirty="0"/>
              <a:t>參加了濟世扶貧的慈濟基金會，而且不辭勞苦的親身參與國際賑災</a:t>
            </a:r>
            <a:r>
              <a:rPr lang="zh-TW" altLang="zh-TW" sz="4000" b="1" dirty="0" smtClean="0"/>
              <a:t>活動</a:t>
            </a:r>
            <a:r>
              <a:rPr lang="zh-TW" altLang="en-US" sz="4000" b="1" dirty="0" smtClean="0"/>
              <a:t>，</a:t>
            </a:r>
            <a:r>
              <a:rPr lang="zh-TW" altLang="zh-TW" sz="4000" b="1" dirty="0" smtClean="0"/>
              <a:t>先後</a:t>
            </a:r>
            <a:r>
              <a:rPr lang="zh-TW" altLang="zh-TW" sz="4000" b="1" dirty="0"/>
              <a:t>去過</a:t>
            </a:r>
            <a:r>
              <a:rPr lang="zh-TW" altLang="zh-TW" sz="4000" b="1" dirty="0">
                <a:solidFill>
                  <a:srgbClr val="FF0000"/>
                </a:solidFill>
              </a:rPr>
              <a:t>墨西哥、委內瑞拉、薩爾瓦多、多明尼加和瓜地馬拉</a:t>
            </a:r>
            <a:r>
              <a:rPr lang="zh-TW" altLang="zh-TW" sz="4000" b="1" dirty="0"/>
              <a:t>等地。做為救災探勘先遣人員﹐總在第一時間趕往最需要幫助的災區。</a:t>
            </a:r>
            <a:endParaRPr lang="zh-TW" altLang="zh-TW" sz="40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784976" cy="1252728"/>
          </a:xfrm>
        </p:spPr>
        <p:txBody>
          <a:bodyPr>
            <a:normAutofit/>
          </a:bodyPr>
          <a:lstStyle/>
          <a:p>
            <a:r>
              <a:rPr lang="zh-TW" altLang="zh-TW" sz="5900" b="1" dirty="0">
                <a:solidFill>
                  <a:srgbClr val="FF99FF"/>
                </a:solidFill>
              </a:rPr>
              <a:t>昔日人助我，我今要助人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84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08520" y="2492896"/>
            <a:ext cx="9217024" cy="417646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游爺爺</a:t>
            </a:r>
            <a:r>
              <a:rPr lang="zh-TW" altLang="zh-TW" sz="3600" b="1" dirty="0" smtClean="0"/>
              <a:t>覺得</a:t>
            </a:r>
            <a:r>
              <a:rPr lang="zh-TW" altLang="zh-TW" sz="3600" b="1" dirty="0"/>
              <a:t>「捨」和「施」都會獲得心靈上真正的快樂</a:t>
            </a:r>
            <a:r>
              <a:rPr lang="zh-TW" altLang="zh-TW" sz="3600" b="1" dirty="0" smtClean="0"/>
              <a:t>。</a:t>
            </a:r>
            <a:r>
              <a:rPr lang="zh-TW" altLang="en-US" sz="3600" b="1" dirty="0" smtClean="0"/>
              <a:t>信奉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佛教</a:t>
            </a:r>
            <a:r>
              <a:rPr lang="zh-TW" altLang="en-US" sz="3600" b="1" dirty="0" smtClean="0"/>
              <a:t>的他，</a:t>
            </a:r>
            <a:r>
              <a:rPr lang="zh-TW" altLang="zh-TW" sz="3600" b="1" dirty="0"/>
              <a:t>每次總是以無求之心去行善</a:t>
            </a:r>
            <a:r>
              <a:rPr lang="zh-TW" altLang="zh-TW" sz="3600" b="1" dirty="0" smtClean="0"/>
              <a:t>，</a:t>
            </a:r>
            <a:r>
              <a:rPr lang="zh-TW" altLang="en-US" sz="3600" b="1" dirty="0" smtClean="0"/>
              <a:t>因為善念，所以</a:t>
            </a:r>
            <a:r>
              <a:rPr lang="zh-TW" altLang="zh-TW" sz="3600" b="1" dirty="0" smtClean="0"/>
              <a:t>總是</a:t>
            </a:r>
            <a:r>
              <a:rPr lang="zh-TW" altLang="zh-TW" sz="3600" b="1" dirty="0"/>
              <a:t>有好運在前頭等著他</a:t>
            </a:r>
            <a:r>
              <a:rPr lang="zh-TW" altLang="zh-TW" sz="3600" b="1" dirty="0" smtClean="0"/>
              <a:t>。</a:t>
            </a:r>
            <a:r>
              <a:rPr lang="zh-TW" altLang="en-US" sz="3600" b="1" dirty="0"/>
              <a:t>游爺爺</a:t>
            </a:r>
            <a:r>
              <a:rPr lang="zh-TW" altLang="zh-TW" sz="3600" b="1" dirty="0" smtClean="0"/>
              <a:t>認為</a:t>
            </a:r>
            <a:r>
              <a:rPr lang="zh-TW" altLang="zh-TW" sz="3600" b="1" dirty="0"/>
              <a:t>這是神佛鼓勵他多行善</a:t>
            </a:r>
            <a:r>
              <a:rPr lang="zh-TW" altLang="zh-TW" sz="3600" b="1" dirty="0" smtClean="0"/>
              <a:t>事</a:t>
            </a:r>
            <a:r>
              <a:rPr lang="zh-TW" altLang="en-US" sz="3600" b="1" dirty="0" smtClean="0"/>
              <a:t>，</a:t>
            </a:r>
            <a:r>
              <a:rPr lang="zh-TW" altLang="zh-TW" sz="3600" b="1" dirty="0" smtClean="0"/>
              <a:t>出身貧苦</a:t>
            </a:r>
            <a:r>
              <a:rPr lang="zh-TW" altLang="en-US" sz="3600" b="1" dirty="0" smtClean="0"/>
              <a:t>的他</a:t>
            </a:r>
            <a:r>
              <a:rPr lang="zh-TW" altLang="zh-TW" sz="3600" b="1" dirty="0" smtClean="0"/>
              <a:t>，</a:t>
            </a:r>
            <a:r>
              <a:rPr lang="zh-TW" altLang="zh-TW" sz="3600" b="1" dirty="0"/>
              <a:t>最能體恤別人的</a:t>
            </a:r>
            <a:r>
              <a:rPr lang="zh-TW" altLang="zh-TW" sz="3600" b="1" dirty="0" smtClean="0"/>
              <a:t>困難</a:t>
            </a:r>
            <a:r>
              <a:rPr lang="zh-TW" altLang="en-US" sz="3600" b="1" dirty="0" smtClean="0"/>
              <a:t>，因為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善念善行</a:t>
            </a:r>
            <a:r>
              <a:rPr lang="zh-TW" altLang="en-US" sz="3600" b="1" dirty="0" smtClean="0"/>
              <a:t>，成就了游爺爺從貧寒到富貴的傳奇人生</a:t>
            </a:r>
            <a:r>
              <a:rPr lang="zh-TW" altLang="zh-TW" sz="3600" b="1" dirty="0" smtClean="0"/>
              <a:t>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600" b="1" dirty="0">
                <a:solidFill>
                  <a:srgbClr val="7030A0"/>
                </a:solidFill>
              </a:rPr>
              <a:t>善念善行結善果</a:t>
            </a:r>
            <a:endParaRPr lang="zh-TW" alt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333">
            <a:off x="4675683" y="4061387"/>
            <a:ext cx="4154885" cy="233712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366">
            <a:off x="769347" y="1781334"/>
            <a:ext cx="4032448" cy="22682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92">
            <a:off x="539553" y="4178516"/>
            <a:ext cx="4187957" cy="23557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201">
            <a:off x="4780442" y="1657681"/>
            <a:ext cx="3202627" cy="22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 lnSpcReduction="10000"/>
          </a:bodyPr>
          <a:lstStyle/>
          <a:p>
            <a:r>
              <a:rPr lang="en-US" altLang="zh-TW" sz="6000" b="1" dirty="0"/>
              <a:t>1.</a:t>
            </a:r>
            <a:r>
              <a:rPr lang="zh-TW" altLang="en-US" sz="6000" b="1" dirty="0"/>
              <a:t>聽完從貧寒到富貴的傳奇，請問故事中的主角叫什麼名字</a:t>
            </a:r>
            <a:r>
              <a:rPr lang="en-US" altLang="zh-TW" sz="6000" b="1" dirty="0"/>
              <a:t>?</a:t>
            </a:r>
          </a:p>
          <a:p>
            <a:r>
              <a:rPr lang="zh-TW" altLang="en-US" sz="6000" b="1" dirty="0" smtClean="0">
                <a:solidFill>
                  <a:srgbClr val="FF0000"/>
                </a:solidFill>
              </a:rPr>
              <a:t>游勝雄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2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2.</a:t>
            </a:r>
            <a:r>
              <a:rPr lang="zh-TW" altLang="en-US" sz="6000" b="1" dirty="0"/>
              <a:t>游</a:t>
            </a:r>
            <a:r>
              <a:rPr lang="zh-TW" altLang="en-US" sz="6000" b="1" dirty="0" smtClean="0"/>
              <a:t>爺爺小時候由誰照顧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祖父母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3.</a:t>
            </a:r>
            <a:r>
              <a:rPr lang="zh-TW" altLang="en-US" sz="6000" b="1" dirty="0" smtClean="0"/>
              <a:t>祖父母過世後，游爺爺投靠誰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伯父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4.</a:t>
            </a:r>
            <a:r>
              <a:rPr lang="zh-TW" altLang="en-US" sz="6000" b="1" dirty="0" smtClean="0"/>
              <a:t>游爺爺是讀哪一個國小畢業的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埔心國小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5.</a:t>
            </a:r>
            <a:r>
              <a:rPr lang="zh-TW" altLang="en-US" sz="6000" b="1" dirty="0"/>
              <a:t>曾經幫助過游爺爺的</a:t>
            </a:r>
            <a:r>
              <a:rPr lang="zh-TW" altLang="en-US" sz="6000" b="1" dirty="0" smtClean="0"/>
              <a:t>老師是誰</a:t>
            </a:r>
            <a:r>
              <a:rPr lang="en-US" altLang="zh-TW" sz="6000" b="1" dirty="0" smtClean="0"/>
              <a:t>?</a:t>
            </a:r>
          </a:p>
          <a:p>
            <a:r>
              <a:rPr lang="zh-TW" altLang="en-US" sz="6000" b="1" dirty="0">
                <a:solidFill>
                  <a:srgbClr val="FF0000"/>
                </a:solidFill>
              </a:rPr>
              <a:t>李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緣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/>
                <a:ea typeface="標楷體"/>
              </a:rPr>
              <a:t>、郭傳旺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6.</a:t>
            </a:r>
            <a:r>
              <a:rPr lang="zh-TW" altLang="en-US" sz="6000" b="1" dirty="0"/>
              <a:t>游</a:t>
            </a:r>
            <a:r>
              <a:rPr lang="zh-TW" altLang="en-US" sz="6000" b="1" dirty="0" smtClean="0"/>
              <a:t>爺爺是哪一所國中畢業的</a:t>
            </a:r>
            <a:r>
              <a:rPr lang="en-US" altLang="zh-TW" sz="6000" b="1" dirty="0" smtClean="0"/>
              <a:t>?</a:t>
            </a:r>
            <a:r>
              <a:rPr lang="zh-TW" altLang="en-US" sz="6000" b="1" dirty="0" smtClean="0"/>
              <a:t>第幾名畢業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大園國中，第一名畢業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600" b="1" dirty="0" smtClean="0"/>
              <a:t>游</a:t>
            </a:r>
            <a:r>
              <a:rPr lang="zh-TW" altLang="en-US" sz="3600" b="1" dirty="0" smtClean="0"/>
              <a:t>爺爺民國</a:t>
            </a:r>
            <a:r>
              <a:rPr lang="en-US" altLang="zh-TW" sz="3600" b="1" dirty="0">
                <a:solidFill>
                  <a:srgbClr val="FF0000"/>
                </a:solidFill>
              </a:rPr>
              <a:t>30</a:t>
            </a:r>
            <a:r>
              <a:rPr lang="zh-TW" altLang="en-US" sz="3600" b="1" dirty="0">
                <a:solidFill>
                  <a:srgbClr val="FF0000"/>
                </a:solidFill>
              </a:rPr>
              <a:t>年</a:t>
            </a:r>
            <a:r>
              <a:rPr lang="zh-TW" altLang="en-US" sz="3600" b="1" dirty="0" smtClean="0"/>
              <a:t>出生於大園鄉埔心村</a:t>
            </a:r>
            <a:r>
              <a:rPr lang="zh-TW" altLang="zh-TW" sz="3600" b="1" dirty="0" smtClean="0"/>
              <a:t>，</a:t>
            </a:r>
            <a:r>
              <a:rPr lang="zh-TW" altLang="en-US" sz="3600" b="1" dirty="0" smtClean="0"/>
              <a:t>二次世界大戰期間，父親不詳，母親改嫁</a:t>
            </a:r>
            <a:r>
              <a:rPr lang="zh-TW" altLang="zh-TW" sz="3600" b="1" dirty="0" smtClean="0"/>
              <a:t>。</a:t>
            </a:r>
            <a:r>
              <a:rPr lang="zh-TW" altLang="zh-TW" sz="3600" b="1" dirty="0"/>
              <a:t>由</a:t>
            </a:r>
            <a:r>
              <a:rPr lang="zh-TW" altLang="zh-TW" sz="3600" b="1" dirty="0">
                <a:solidFill>
                  <a:srgbClr val="FF0000"/>
                </a:solidFill>
              </a:rPr>
              <a:t>祖父母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撫養</a:t>
            </a:r>
            <a:r>
              <a:rPr lang="zh-TW" altLang="en-US" sz="3600" b="1" dirty="0" smtClean="0"/>
              <a:t>，</a:t>
            </a:r>
            <a:r>
              <a:rPr lang="zh-TW" altLang="zh-TW" sz="3600" b="1" dirty="0" smtClean="0"/>
              <a:t>祖父母</a:t>
            </a:r>
            <a:r>
              <a:rPr lang="zh-TW" altLang="en-US" sz="3600" b="1" dirty="0" smtClean="0"/>
              <a:t>相繼病逝，</a:t>
            </a:r>
            <a:r>
              <a:rPr lang="zh-TW" altLang="en-US" sz="3600" b="1" dirty="0"/>
              <a:t>當年的游爺爺，只有四</a:t>
            </a:r>
            <a:r>
              <a:rPr lang="zh-TW" altLang="en-US" sz="3600" b="1" dirty="0" smtClean="0"/>
              <a:t>歲，因無錢買棺，只能沿街乞討，湊足木材費，草草安葬</a:t>
            </a:r>
            <a:r>
              <a:rPr lang="zh-TW" altLang="zh-TW" sz="3600" b="1" dirty="0" smtClean="0"/>
              <a:t>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游爺爺的小時候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7.</a:t>
            </a:r>
            <a:r>
              <a:rPr lang="zh-TW" altLang="en-US" sz="6000" b="1" dirty="0"/>
              <a:t>游</a:t>
            </a:r>
            <a:r>
              <a:rPr lang="zh-TW" altLang="en-US" sz="6000" b="1" dirty="0" smtClean="0"/>
              <a:t>爺爺去哪一個國家留學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美國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4032448"/>
          </a:xfrm>
        </p:spPr>
        <p:txBody>
          <a:bodyPr>
            <a:normAutofit lnSpcReduction="10000"/>
          </a:bodyPr>
          <a:lstStyle/>
          <a:p>
            <a:r>
              <a:rPr lang="en-US" altLang="zh-TW" sz="6000" b="1" dirty="0" smtClean="0"/>
              <a:t>8.</a:t>
            </a:r>
            <a:r>
              <a:rPr lang="zh-TW" altLang="en-US" sz="6000" b="1" dirty="0"/>
              <a:t>留學時</a:t>
            </a:r>
            <a:r>
              <a:rPr lang="zh-TW" altLang="en-US" sz="6000" b="1" dirty="0" smtClean="0"/>
              <a:t>遇到哪兩個難關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 smtClean="0">
                <a:solidFill>
                  <a:srgbClr val="FF0000"/>
                </a:solidFill>
              </a:rPr>
              <a:t>語言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r>
              <a:rPr lang="zh-TW" altLang="en-US" sz="6000" b="1" dirty="0">
                <a:solidFill>
                  <a:srgbClr val="FF0000"/>
                </a:solidFill>
              </a:rPr>
              <a:t>食衣住行和學費問題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424936" cy="3705861"/>
          </a:xfrm>
        </p:spPr>
        <p:txBody>
          <a:bodyPr>
            <a:normAutofit fontScale="92500"/>
          </a:bodyPr>
          <a:lstStyle/>
          <a:p>
            <a:r>
              <a:rPr lang="en-US" altLang="zh-TW" sz="6000" b="1" dirty="0" smtClean="0"/>
              <a:t>9.</a:t>
            </a:r>
            <a:r>
              <a:rPr lang="zh-TW" altLang="en-US" sz="6000" b="1" dirty="0"/>
              <a:t>游爺爺如何克服難關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去哈佛語言學校進修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英文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r>
              <a:rPr lang="zh-TW" altLang="en-US" sz="6000" b="1" dirty="0">
                <a:solidFill>
                  <a:srgbClr val="FF0000"/>
                </a:solidFill>
              </a:rPr>
              <a:t>去華人開的中餐館打工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492896"/>
            <a:ext cx="8568952" cy="3705861"/>
          </a:xfrm>
        </p:spPr>
        <p:txBody>
          <a:bodyPr>
            <a:normAutofit lnSpcReduction="10000"/>
          </a:bodyPr>
          <a:lstStyle/>
          <a:p>
            <a:r>
              <a:rPr lang="en-US" altLang="zh-TW" sz="6000" b="1" dirty="0" smtClean="0"/>
              <a:t>10.</a:t>
            </a:r>
            <a:r>
              <a:rPr lang="zh-TW" altLang="en-US" sz="6000" b="1" dirty="0"/>
              <a:t>游爺爺打工時</a:t>
            </a:r>
            <a:r>
              <a:rPr lang="zh-TW" altLang="en-US" sz="6000" b="1" dirty="0" smtClean="0"/>
              <a:t>，做過什麼工作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洗碗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工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清潔工</a:t>
            </a:r>
            <a:r>
              <a:rPr lang="zh-TW" altLang="en-US" sz="6000" b="1" dirty="0">
                <a:solidFill>
                  <a:srgbClr val="FF0000"/>
                </a:solidFill>
                <a:latin typeface="標楷體"/>
              </a:rPr>
              <a:t>、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油漆工</a:t>
            </a:r>
            <a:r>
              <a:rPr lang="zh-TW" altLang="en-US" sz="6000" b="1" dirty="0">
                <a:solidFill>
                  <a:srgbClr val="FF0000"/>
                </a:solidFill>
                <a:latin typeface="標楷體"/>
              </a:rPr>
              <a:t>、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木工</a:t>
            </a:r>
            <a:r>
              <a:rPr lang="zh-TW" altLang="en-US" sz="6000" b="1" dirty="0">
                <a:solidFill>
                  <a:srgbClr val="FF0000"/>
                </a:solidFill>
                <a:latin typeface="標楷體"/>
              </a:rPr>
              <a:t>、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水泥工</a:t>
            </a:r>
            <a:r>
              <a:rPr lang="en-US" altLang="zh-TW" sz="6000" b="1" dirty="0" smtClean="0">
                <a:solidFill>
                  <a:srgbClr val="FF0000"/>
                </a:solidFill>
                <a:latin typeface="標楷體"/>
              </a:rPr>
              <a:t>……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705861"/>
          </a:xfrm>
        </p:spPr>
        <p:txBody>
          <a:bodyPr>
            <a:normAutofit lnSpcReduction="10000"/>
          </a:bodyPr>
          <a:lstStyle/>
          <a:p>
            <a:r>
              <a:rPr lang="en-US" altLang="zh-TW" sz="6000" b="1" dirty="0" smtClean="0"/>
              <a:t>11.</a:t>
            </a:r>
            <a:r>
              <a:rPr lang="zh-TW" altLang="en-US" sz="6000" b="1" dirty="0"/>
              <a:t>游</a:t>
            </a:r>
            <a:r>
              <a:rPr lang="zh-TW" altLang="en-US" sz="6000" b="1" dirty="0" smtClean="0"/>
              <a:t>爺爺在台灣捐助了很多獎學金，請問</a:t>
            </a:r>
            <a:r>
              <a:rPr lang="zh-TW" altLang="en-US" sz="6000" b="1" dirty="0"/>
              <a:t>總共捐助幾所學校</a:t>
            </a:r>
            <a:r>
              <a:rPr lang="en-US" altLang="zh-TW" sz="6000" b="1" dirty="0" smtClean="0"/>
              <a:t>?</a:t>
            </a:r>
            <a:endParaRPr lang="en-US" altLang="zh-TW" sz="6000" b="1" dirty="0"/>
          </a:p>
          <a:p>
            <a:r>
              <a:rPr lang="zh-TW" altLang="en-US" sz="6000" b="1" dirty="0">
                <a:solidFill>
                  <a:srgbClr val="FF0000"/>
                </a:solidFill>
              </a:rPr>
              <a:t>五所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2564904"/>
            <a:ext cx="8280920" cy="3705861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12.</a:t>
            </a:r>
            <a:r>
              <a:rPr lang="zh-TW" altLang="en-US" sz="6000" b="1" dirty="0"/>
              <a:t>游</a:t>
            </a:r>
            <a:r>
              <a:rPr lang="zh-TW" altLang="en-US" sz="6000" b="1" dirty="0" smtClean="0"/>
              <a:t>爺爺做了許多的善事，請說出兩件</a:t>
            </a:r>
            <a:r>
              <a:rPr lang="en-US" altLang="zh-TW" sz="6000" b="1" dirty="0" smtClean="0"/>
              <a:t>?</a:t>
            </a:r>
          </a:p>
          <a:p>
            <a:endParaRPr lang="en-US" altLang="zh-TW" sz="6000" b="1" dirty="0"/>
          </a:p>
          <a:p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「</a:t>
            </a:r>
            <a:r>
              <a:rPr lang="zh-TW" altLang="en-US" sz="6600" b="1" dirty="0">
                <a:solidFill>
                  <a:srgbClr val="7030A0"/>
                </a:solidFill>
              </a:rPr>
              <a:t>游</a:t>
            </a:r>
            <a:r>
              <a:rPr lang="zh-TW" altLang="en-US" sz="6600" b="1" dirty="0">
                <a:solidFill>
                  <a:srgbClr val="7030A0"/>
                </a:solidFill>
                <a:latin typeface="標楷體"/>
              </a:rPr>
              <a:t>」</a:t>
            </a:r>
            <a:r>
              <a:rPr lang="zh-TW" altLang="en-US" sz="6600" b="1" dirty="0">
                <a:solidFill>
                  <a:srgbClr val="7030A0"/>
                </a:solidFill>
              </a:rPr>
              <a:t>講徵答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dirty="0" smtClean="0"/>
              <a:t>   游爺爺</a:t>
            </a:r>
            <a:endParaRPr lang="en-US" altLang="zh-TW" sz="9600" dirty="0" smtClean="0"/>
          </a:p>
          <a:p>
            <a:pPr marL="0" indent="0">
              <a:buNone/>
            </a:pPr>
            <a:r>
              <a:rPr lang="zh-TW" altLang="en-US" sz="9600" dirty="0" smtClean="0">
                <a:solidFill>
                  <a:srgbClr val="FF0000"/>
                </a:solidFill>
              </a:rPr>
              <a:t>有</a:t>
            </a:r>
            <a:r>
              <a:rPr lang="zh-TW" altLang="en-US" sz="9600" dirty="0">
                <a:solidFill>
                  <a:srgbClr val="FF0000"/>
                </a:solidFill>
              </a:rPr>
              <a:t>您真好</a:t>
            </a:r>
            <a:r>
              <a:rPr lang="en-US" altLang="zh-TW" sz="9600" dirty="0">
                <a:solidFill>
                  <a:srgbClr val="FF0000"/>
                </a:solidFill>
              </a:rPr>
              <a:t>!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99FF"/>
                </a:solidFill>
              </a:rPr>
              <a:t>平凡中的不平凡</a:t>
            </a:r>
            <a:r>
              <a:rPr lang="en-US" altLang="zh-TW" sz="6600" dirty="0" smtClean="0">
                <a:solidFill>
                  <a:srgbClr val="FF99FF"/>
                </a:solidFill>
              </a:rPr>
              <a:t>!</a:t>
            </a:r>
            <a:endParaRPr lang="zh-TW" altLang="en-US" sz="6600" dirty="0">
              <a:solidFill>
                <a:srgbClr val="FF99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7568"/>
            <a:ext cx="3565955" cy="3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600" b="1" dirty="0" smtClean="0"/>
              <a:t>祖父母</a:t>
            </a:r>
            <a:r>
              <a:rPr lang="zh-TW" altLang="zh-TW" sz="3600" b="1" dirty="0"/>
              <a:t>離世後</a:t>
            </a:r>
            <a:r>
              <a:rPr lang="zh-TW" altLang="zh-TW" sz="3600" b="1" dirty="0" smtClean="0"/>
              <a:t>﹐</a:t>
            </a:r>
            <a:r>
              <a:rPr lang="zh-TW" altLang="en-US" sz="3600" b="1" dirty="0"/>
              <a:t>依靠貧困的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伯父</a:t>
            </a:r>
            <a:r>
              <a:rPr lang="zh-TW" altLang="zh-TW" sz="3600" b="1" dirty="0"/>
              <a:t>長大。在他童年六、七歲的時候，就開始看牛、種菜、犁田、插秧、割稻、除草，樣樣農活都會做。上小學的時候，別的同學都有鞋穿，只有他是「赤腳上陣」的，即使在冬天裡也是穿著短褲</a:t>
            </a:r>
            <a:r>
              <a:rPr lang="zh-TW" altLang="zh-TW" sz="3600" b="1" dirty="0" smtClean="0"/>
              <a:t>頭</a:t>
            </a:r>
            <a:r>
              <a:rPr lang="zh-TW" altLang="en-US" sz="3600" b="1" dirty="0" smtClean="0"/>
              <a:t>，長期被編為大園鄉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特級貧戶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孤兒</a:t>
            </a:r>
            <a:r>
              <a:rPr lang="en-US" altLang="zh-TW" sz="3600" b="1" dirty="0" smtClean="0"/>
              <a:t>)</a:t>
            </a:r>
            <a:r>
              <a:rPr lang="zh-TW" altLang="zh-TW" sz="3600" b="1" dirty="0" smtClean="0"/>
              <a:t>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游爺爺的小時候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564904"/>
                <a:ext cx="8352928" cy="39604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TW" altLang="zh-TW" sz="3600" b="1" dirty="0" smtClean="0"/>
                  <a:t>游</a:t>
                </a:r>
                <a:r>
                  <a:rPr lang="zh-TW" altLang="en-US" sz="3600" b="1" dirty="0" smtClean="0"/>
                  <a:t>爺爺讀</a:t>
                </a:r>
                <a:r>
                  <a:rPr lang="zh-TW" altLang="en-US" sz="3600" b="1" dirty="0"/>
                  <a:t>埔心國小</a:t>
                </a:r>
                <a:r>
                  <a:rPr lang="zh-TW" altLang="zh-TW" sz="3600" b="1" dirty="0" smtClean="0"/>
                  <a:t>的</a:t>
                </a:r>
                <a:r>
                  <a:rPr lang="zh-TW" altLang="zh-TW" sz="3600" b="1" dirty="0"/>
                  <a:t>時候</a:t>
                </a:r>
                <a:r>
                  <a:rPr lang="zh-TW" altLang="zh-TW" sz="3600" b="1" dirty="0" smtClean="0"/>
                  <a:t>，</a:t>
                </a:r>
                <a:r>
                  <a:rPr lang="zh-TW" altLang="en-US" sz="3600" b="1" dirty="0" smtClean="0"/>
                  <a:t>因為家境</a:t>
                </a:r>
                <a:r>
                  <a:rPr lang="zh-TW" altLang="zh-TW" sz="3600" b="1" dirty="0" smtClean="0"/>
                  <a:t>貧寒，</a:t>
                </a:r>
                <a:r>
                  <a:rPr lang="zh-TW" altLang="en-US" sz="3600" b="1" dirty="0" smtClean="0"/>
                  <a:t>根本無法繳交學費</a:t>
                </a:r>
                <a:r>
                  <a:rPr lang="zh-TW" altLang="zh-TW" sz="3600" b="1" dirty="0"/>
                  <a:t>。 </a:t>
                </a:r>
                <a:r>
                  <a:rPr lang="zh-TW" altLang="en-US" sz="3600" b="1" dirty="0" smtClean="0"/>
                  <a:t>認真學習的他，在老師眼中是位上進的學生，所以</a:t>
                </a:r>
                <a:r>
                  <a:rPr lang="zh-TW" altLang="zh-TW" sz="3600" b="1" dirty="0"/>
                  <a:t>當年</a:t>
                </a:r>
                <a:r>
                  <a:rPr lang="zh-TW" altLang="en-US" sz="3600" b="1" dirty="0">
                    <a:latin typeface="標楷體"/>
                  </a:rPr>
                  <a:t>「</a:t>
                </a:r>
                <a:r>
                  <a:rPr lang="zh-TW" altLang="zh-TW" sz="3600" b="1" dirty="0">
                    <a:solidFill>
                      <a:srgbClr val="FF0000"/>
                    </a:solidFill>
                  </a:rPr>
                  <a:t>李緣</a:t>
                </a:r>
                <a14:m>
                  <m:oMath xmlns:m="http://schemas.openxmlformats.org/officeDocument/2006/math">
                    <m:r>
                      <a:rPr lang="zh-TW" altLang="en-US" sz="3600" b="1" i="1">
                        <a:latin typeface="Cambria Math"/>
                      </a:rPr>
                      <m:t>」</m:t>
                    </m:r>
                  </m:oMath>
                </a14:m>
                <a:r>
                  <a:rPr lang="zh-TW" altLang="zh-TW" sz="3600" b="1" dirty="0" smtClean="0"/>
                  <a:t>恩師</a:t>
                </a:r>
                <a:r>
                  <a:rPr lang="zh-TW" altLang="zh-TW" sz="3600" b="1" dirty="0">
                    <a:solidFill>
                      <a:srgbClr val="073E87"/>
                    </a:solidFill>
                  </a:rPr>
                  <a:t>苦心</a:t>
                </a:r>
                <a:r>
                  <a:rPr lang="zh-TW" altLang="zh-TW" sz="3600" b="1" dirty="0" smtClean="0">
                    <a:solidFill>
                      <a:srgbClr val="073E87"/>
                    </a:solidFill>
                  </a:rPr>
                  <a:t>栽培他</a:t>
                </a:r>
                <a:r>
                  <a:rPr lang="zh-TW" altLang="en-US" sz="3600" b="1" dirty="0">
                    <a:latin typeface="新細明體"/>
                    <a:ea typeface="新細明體"/>
                  </a:rPr>
                  <a:t>、</a:t>
                </a:r>
                <a:r>
                  <a:rPr lang="zh-TW" altLang="en-US" sz="3600" b="1" dirty="0" smtClean="0">
                    <a:latin typeface="標楷體"/>
                    <a:ea typeface="標楷體"/>
                  </a:rPr>
                  <a:t>「</a:t>
                </a:r>
                <a:r>
                  <a:rPr lang="zh-TW" altLang="zh-TW" sz="3600" b="1" dirty="0">
                    <a:solidFill>
                      <a:srgbClr val="FF0000"/>
                    </a:solidFill>
                  </a:rPr>
                  <a:t>郭傳旺</a:t>
                </a:r>
                <a:r>
                  <a:rPr lang="zh-TW" altLang="en-US" sz="3600" b="1" dirty="0" smtClean="0">
                    <a:latin typeface="標楷體"/>
                    <a:ea typeface="標楷體"/>
                  </a:rPr>
                  <a:t>」老師，總是</a:t>
                </a:r>
                <a:r>
                  <a:rPr lang="zh-TW" altLang="zh-TW" sz="3600" b="1" dirty="0" smtClean="0"/>
                  <a:t>悄悄</a:t>
                </a:r>
                <a:r>
                  <a:rPr lang="zh-TW" altLang="en-US" sz="3600" b="1" dirty="0"/>
                  <a:t>地</a:t>
                </a:r>
                <a:r>
                  <a:rPr lang="zh-TW" altLang="en-US" sz="3600" b="1" dirty="0" smtClean="0"/>
                  <a:t>幫游爺爺</a:t>
                </a:r>
                <a:r>
                  <a:rPr lang="zh-TW" altLang="zh-TW" sz="3600" b="1" dirty="0" smtClean="0"/>
                  <a:t>繳學費</a:t>
                </a:r>
                <a:r>
                  <a:rPr lang="zh-TW" altLang="en-US" sz="3600" b="1" dirty="0">
                    <a:solidFill>
                      <a:srgbClr val="073E87"/>
                    </a:solidFill>
                  </a:rPr>
                  <a:t>，</a:t>
                </a:r>
                <a:r>
                  <a:rPr lang="zh-TW" altLang="en-US" sz="3600" b="1" dirty="0"/>
                  <a:t>讓他順利完成學業</a:t>
                </a:r>
                <a:r>
                  <a:rPr lang="zh-TW" altLang="zh-TW" sz="3600" b="1" dirty="0" smtClean="0"/>
                  <a:t>。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564904"/>
                <a:ext cx="8352928" cy="3960440"/>
              </a:xfrm>
              <a:blipFill rotWithShape="1">
                <a:blip r:embed="rId2"/>
                <a:stretch>
                  <a:fillRect l="-2263" t="-2311" r="-4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游爺爺的小時候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492896"/>
            <a:ext cx="698477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600" b="1" dirty="0" smtClean="0"/>
              <a:t>游</a:t>
            </a:r>
            <a:r>
              <a:rPr lang="zh-TW" altLang="en-US" sz="3600" b="1" dirty="0" smtClean="0"/>
              <a:t>爺爺是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埔心國小</a:t>
            </a:r>
            <a:r>
              <a:rPr lang="zh-TW" altLang="en-US" sz="3600" b="1" dirty="0">
                <a:solidFill>
                  <a:srgbClr val="FF0000"/>
                </a:solidFill>
              </a:rPr>
              <a:t>第</a:t>
            </a:r>
            <a:r>
              <a:rPr lang="en-US" altLang="zh-TW" sz="3600" b="1" dirty="0">
                <a:solidFill>
                  <a:srgbClr val="FF0000"/>
                </a:solidFill>
              </a:rPr>
              <a:t>9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屆第二名</a:t>
            </a:r>
            <a:r>
              <a:rPr lang="zh-TW" altLang="en-US" sz="3600" b="1" dirty="0" smtClean="0"/>
              <a:t>的畢業生</a:t>
            </a:r>
            <a:r>
              <a:rPr lang="zh-TW" altLang="zh-TW" sz="3600" b="1" dirty="0" smtClean="0"/>
              <a:t>，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大園國中第一屆第一名</a:t>
            </a:r>
            <a:r>
              <a:rPr lang="zh-TW" altLang="en-US" sz="3600" b="1" dirty="0" smtClean="0"/>
              <a:t>的畢業生，保送台北師範學院。曾任教台北市幸安國小</a:t>
            </a:r>
            <a:r>
              <a:rPr lang="zh-TW" altLang="en-US" sz="3600" b="1" dirty="0" smtClean="0">
                <a:latin typeface="標楷體"/>
                <a:ea typeface="標楷體"/>
              </a:rPr>
              <a:t>、桃園市埔心國小、台北市士林國中訓導主任。好學不倦的游爺爺，參加自費出國留學考試及格。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游爺爺的小時候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54" y="3212976"/>
            <a:ext cx="197877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5" y="2675467"/>
            <a:ext cx="8136904" cy="305778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/>
              <a:t>1970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(</a:t>
            </a:r>
            <a:r>
              <a:rPr lang="zh-TW" altLang="zh-TW" sz="3600" b="1" dirty="0"/>
              <a:t>民國</a:t>
            </a:r>
            <a:r>
              <a:rPr lang="en-US" altLang="zh-TW" sz="3600" b="1" dirty="0"/>
              <a:t>59</a:t>
            </a:r>
            <a:r>
              <a:rPr lang="zh-TW" altLang="zh-TW" sz="3600" b="1" dirty="0"/>
              <a:t>年</a:t>
            </a:r>
            <a:r>
              <a:rPr lang="en-US" altLang="zh-TW" sz="3600" b="1" dirty="0"/>
              <a:t>)</a:t>
            </a:r>
            <a:r>
              <a:rPr lang="zh-TW" altLang="zh-TW" sz="3600" b="1" dirty="0"/>
              <a:t>，</a:t>
            </a:r>
            <a:r>
              <a:rPr lang="zh-TW" altLang="zh-TW" sz="3600" b="1" dirty="0" smtClean="0"/>
              <a:t>游</a:t>
            </a:r>
            <a:r>
              <a:rPr lang="zh-TW" altLang="en-US" sz="3600" b="1" dirty="0"/>
              <a:t>爺爺</a:t>
            </a:r>
            <a:r>
              <a:rPr lang="zh-TW" altLang="zh-TW" sz="3600" b="1" dirty="0" smtClean="0"/>
              <a:t>借</a:t>
            </a:r>
            <a:r>
              <a:rPr lang="zh-TW" altLang="zh-TW" sz="3600" b="1" dirty="0"/>
              <a:t>了</a:t>
            </a:r>
            <a:r>
              <a:rPr lang="en-US" altLang="zh-TW" sz="3600" b="1" dirty="0" smtClean="0"/>
              <a:t>2500</a:t>
            </a:r>
            <a:r>
              <a:rPr lang="zh-TW" altLang="zh-TW" sz="3600" b="1" dirty="0" smtClean="0"/>
              <a:t>美元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台幣約</a:t>
            </a:r>
            <a:r>
              <a:rPr lang="en-US" altLang="zh-TW" sz="3600" b="1" dirty="0" smtClean="0"/>
              <a:t>7</a:t>
            </a:r>
            <a:r>
              <a:rPr lang="zh-TW" altLang="en-US" sz="3600" b="1" dirty="0" smtClean="0"/>
              <a:t>萬</a:t>
            </a:r>
            <a:r>
              <a:rPr lang="en-US" altLang="zh-TW" sz="3600" b="1" dirty="0" smtClean="0"/>
              <a:t>5</a:t>
            </a:r>
            <a:r>
              <a:rPr lang="zh-TW" altLang="en-US" sz="3600" b="1" dirty="0" smtClean="0"/>
              <a:t>千</a:t>
            </a:r>
            <a:r>
              <a:rPr lang="en-US" altLang="zh-TW" sz="3600" b="1" dirty="0" smtClean="0"/>
              <a:t>)</a:t>
            </a:r>
            <a:r>
              <a:rPr lang="zh-TW" altLang="zh-TW" sz="3600" b="1" dirty="0" smtClean="0"/>
              <a:t>，</a:t>
            </a:r>
            <a:r>
              <a:rPr lang="zh-TW" altLang="zh-TW" sz="3600" b="1" dirty="0"/>
              <a:t>遠渡重洋，從</a:t>
            </a:r>
            <a:r>
              <a:rPr lang="zh-TW" altLang="zh-TW" sz="3600" b="1" dirty="0" smtClean="0"/>
              <a:t>台灣</a:t>
            </a:r>
            <a:r>
              <a:rPr lang="zh-TW" altLang="en-US" sz="3600" b="1" dirty="0" smtClean="0"/>
              <a:t>飛到</a:t>
            </a:r>
            <a:r>
              <a:rPr lang="zh-TW" altLang="zh-TW" sz="3600" b="1" dirty="0" smtClean="0"/>
              <a:t>美國</a:t>
            </a:r>
            <a:r>
              <a:rPr lang="zh-TW" altLang="en-US" sz="3600" b="1" dirty="0"/>
              <a:t>去</a:t>
            </a:r>
            <a:r>
              <a:rPr lang="zh-TW" altLang="zh-TW" sz="3600" b="1" dirty="0" smtClean="0"/>
              <a:t>求學</a:t>
            </a:r>
            <a:r>
              <a:rPr lang="zh-TW" altLang="zh-TW" sz="3600" b="1" dirty="0"/>
              <a:t>。一到</a:t>
            </a:r>
            <a:r>
              <a:rPr lang="zh-TW" altLang="zh-TW" sz="3600" b="1" dirty="0" smtClean="0"/>
              <a:t>波士頓</a:t>
            </a:r>
            <a:r>
              <a:rPr lang="zh-TW" altLang="en-US" sz="3600" b="1" dirty="0" smtClean="0"/>
              <a:t>，游爺爺</a:t>
            </a:r>
            <a:r>
              <a:rPr lang="zh-TW" altLang="zh-TW" sz="3600" b="1" dirty="0" smtClean="0"/>
              <a:t>立即</a:t>
            </a:r>
            <a:r>
              <a:rPr lang="zh-TW" altLang="zh-TW" sz="3600" b="1" dirty="0"/>
              <a:t>寄還</a:t>
            </a:r>
            <a:r>
              <a:rPr lang="en-US" altLang="zh-TW" sz="3600" b="1" dirty="0" smtClean="0"/>
              <a:t>1200</a:t>
            </a:r>
            <a:r>
              <a:rPr lang="zh-TW" altLang="zh-TW" sz="3600" b="1" dirty="0"/>
              <a:t>美元借款回台灣，從此開始了他艱辛的新人生旅程。</a:t>
            </a:r>
            <a:endParaRPr lang="zh-TW" altLang="zh-TW" sz="36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600" b="1" dirty="0">
                <a:solidFill>
                  <a:srgbClr val="FFFF00"/>
                </a:solidFill>
              </a:rPr>
              <a:t>歷盡艱辛完成學業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3" y="2675467"/>
            <a:ext cx="8280920" cy="3450696"/>
          </a:xfrm>
        </p:spPr>
        <p:txBody>
          <a:bodyPr/>
          <a:lstStyle/>
          <a:p>
            <a:r>
              <a:rPr lang="zh-TW" altLang="zh-TW" sz="4800" b="1" dirty="0"/>
              <a:t>新移民的第一</a:t>
            </a:r>
            <a:r>
              <a:rPr lang="zh-TW" altLang="zh-TW" sz="4800" b="1" dirty="0" smtClean="0"/>
              <a:t>難關</a:t>
            </a:r>
            <a:r>
              <a:rPr lang="en-US" altLang="zh-TW" sz="4800" b="1" dirty="0" smtClean="0"/>
              <a:t>?</a:t>
            </a:r>
          </a:p>
          <a:p>
            <a:r>
              <a:rPr lang="zh-TW" altLang="en-US" sz="4800" b="1" dirty="0">
                <a:solidFill>
                  <a:srgbClr val="FF0000"/>
                </a:solidFill>
              </a:rPr>
              <a:t>語言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問題</a:t>
            </a:r>
            <a:r>
              <a:rPr lang="en-US" altLang="zh-TW" sz="4800" b="1" dirty="0" smtClean="0"/>
              <a:t>~</a:t>
            </a:r>
            <a:r>
              <a:rPr lang="zh-TW" altLang="zh-TW" sz="4800" b="1" dirty="0"/>
              <a:t>為了迅速解決這個問題﹐</a:t>
            </a:r>
            <a:r>
              <a:rPr lang="zh-TW" altLang="zh-TW" sz="4800" b="1" dirty="0" smtClean="0"/>
              <a:t>游</a:t>
            </a:r>
            <a:r>
              <a:rPr lang="zh-TW" altLang="en-US" sz="4800" b="1" dirty="0" smtClean="0"/>
              <a:t>爺爺</a:t>
            </a:r>
            <a:r>
              <a:rPr lang="zh-TW" altLang="zh-TW" sz="4800" b="1" dirty="0" smtClean="0"/>
              <a:t>立即</a:t>
            </a:r>
            <a:r>
              <a:rPr lang="zh-TW" altLang="zh-TW" sz="4800" b="1" dirty="0"/>
              <a:t>去哈佛語言學校進修</a:t>
            </a:r>
            <a:r>
              <a:rPr lang="zh-TW" altLang="zh-TW" sz="4800" b="1" dirty="0" smtClean="0"/>
              <a:t>英文</a:t>
            </a:r>
            <a:r>
              <a:rPr lang="zh-TW" altLang="en-US" sz="4800" b="1" dirty="0" smtClean="0"/>
              <a:t>。</a:t>
            </a:r>
            <a:endParaRPr lang="en-US" altLang="zh-TW" sz="4800" b="1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6600" b="1" dirty="0">
                <a:solidFill>
                  <a:srgbClr val="FFFF00"/>
                </a:solidFill>
              </a:rPr>
              <a:t>歷盡艱辛完成學業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789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76872"/>
            <a:ext cx="8640959" cy="4392488"/>
          </a:xfrm>
        </p:spPr>
        <p:txBody>
          <a:bodyPr>
            <a:noAutofit/>
          </a:bodyPr>
          <a:lstStyle/>
          <a:p>
            <a:r>
              <a:rPr lang="zh-TW" altLang="zh-TW" sz="4400" b="1" dirty="0"/>
              <a:t>新移民的</a:t>
            </a:r>
            <a:r>
              <a:rPr lang="zh-TW" altLang="zh-TW" sz="4400" b="1" dirty="0" smtClean="0"/>
              <a:t>第</a:t>
            </a:r>
            <a:r>
              <a:rPr lang="zh-TW" altLang="en-US" sz="4400" b="1" dirty="0" smtClean="0"/>
              <a:t>二</a:t>
            </a:r>
            <a:r>
              <a:rPr lang="zh-TW" altLang="zh-TW" sz="4400" b="1" dirty="0" smtClean="0"/>
              <a:t>難關</a:t>
            </a:r>
            <a:r>
              <a:rPr lang="en-US" altLang="zh-TW" sz="4400" b="1" dirty="0" smtClean="0"/>
              <a:t>?</a:t>
            </a:r>
          </a:p>
          <a:p>
            <a:r>
              <a:rPr lang="zh-TW" altLang="zh-TW" sz="4400" b="1" dirty="0">
                <a:solidFill>
                  <a:srgbClr val="FF0000"/>
                </a:solidFill>
              </a:rPr>
              <a:t>衣、食、住、行及學費的</a:t>
            </a:r>
            <a:r>
              <a:rPr lang="zh-TW" altLang="zh-TW" sz="4400" b="1" dirty="0" smtClean="0">
                <a:solidFill>
                  <a:srgbClr val="FF0000"/>
                </a:solidFill>
              </a:rPr>
              <a:t>問題</a:t>
            </a:r>
            <a:r>
              <a:rPr lang="en-US" altLang="zh-TW" sz="4400" b="1" dirty="0" smtClean="0"/>
              <a:t>~</a:t>
            </a:r>
            <a:r>
              <a:rPr lang="zh-TW" altLang="zh-TW" sz="4400" b="1" dirty="0"/>
              <a:t>由於靠舉</a:t>
            </a:r>
            <a:r>
              <a:rPr lang="zh-TW" altLang="zh-TW" sz="4400" b="1" dirty="0" smtClean="0"/>
              <a:t>債</a:t>
            </a:r>
            <a:r>
              <a:rPr lang="zh-TW" altLang="en-US" sz="4400" b="1" dirty="0" smtClean="0"/>
              <a:t>到</a:t>
            </a:r>
            <a:r>
              <a:rPr lang="zh-TW" altLang="zh-TW" sz="4400" b="1" dirty="0" smtClean="0"/>
              <a:t>美</a:t>
            </a:r>
            <a:r>
              <a:rPr lang="zh-TW" altLang="en-US" sz="4400" b="1" dirty="0" smtClean="0"/>
              <a:t>國</a:t>
            </a:r>
            <a:r>
              <a:rPr lang="zh-TW" altLang="zh-TW" sz="4400" b="1" dirty="0" smtClean="0"/>
              <a:t>﹐面臨</a:t>
            </a:r>
            <a:r>
              <a:rPr lang="zh-TW" altLang="zh-TW" sz="4400" b="1" dirty="0"/>
              <a:t>龐大的經濟壓力﹐必須在學習英語的</a:t>
            </a:r>
            <a:r>
              <a:rPr lang="zh-TW" altLang="zh-TW" sz="4400" b="1" dirty="0" smtClean="0"/>
              <a:t>同時</a:t>
            </a:r>
            <a:r>
              <a:rPr lang="zh-TW" altLang="en-US" sz="4400" b="1" dirty="0" smtClean="0"/>
              <a:t>，</a:t>
            </a:r>
            <a:r>
              <a:rPr lang="zh-TW" altLang="zh-TW" sz="4400" b="1" dirty="0"/>
              <a:t>過著半工半讀的</a:t>
            </a:r>
            <a:r>
              <a:rPr lang="zh-TW" altLang="zh-TW" sz="4400" b="1" dirty="0" smtClean="0"/>
              <a:t>生活</a:t>
            </a:r>
            <a:r>
              <a:rPr lang="zh-TW" altLang="en-US" sz="4400" b="1" dirty="0" smtClean="0"/>
              <a:t>，所以</a:t>
            </a:r>
            <a:r>
              <a:rPr lang="zh-TW" altLang="zh-TW" sz="4400" b="1" dirty="0" smtClean="0"/>
              <a:t>他</a:t>
            </a:r>
            <a:r>
              <a:rPr lang="zh-TW" altLang="zh-TW" sz="4400" b="1" dirty="0"/>
              <a:t>選擇了去華人開的中餐館</a:t>
            </a:r>
            <a:r>
              <a:rPr lang="zh-TW" altLang="zh-TW" sz="4400" b="1" dirty="0" smtClean="0"/>
              <a:t>工作</a:t>
            </a:r>
            <a:r>
              <a:rPr lang="zh-TW" altLang="en-US" sz="4400" b="1" dirty="0"/>
              <a:t>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6600" b="1" dirty="0">
                <a:solidFill>
                  <a:srgbClr val="FFFF00"/>
                </a:solidFill>
              </a:rPr>
              <a:t>歷盡艱辛完成學業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982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517</TotalTime>
  <Words>1818</Words>
  <Application>Microsoft Office PowerPoint</Application>
  <PresentationFormat>如螢幕大小 (4:3)</PresentationFormat>
  <Paragraphs>100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新細明體</vt:lpstr>
      <vt:lpstr>標楷體</vt:lpstr>
      <vt:lpstr>Calibri</vt:lpstr>
      <vt:lpstr>Cambria Math</vt:lpstr>
      <vt:lpstr>Candara</vt:lpstr>
      <vt:lpstr>Symbol</vt:lpstr>
      <vt:lpstr>Times New Roman</vt:lpstr>
      <vt:lpstr>波形</vt:lpstr>
      <vt:lpstr>從貧寒到富貴的傳奇                           </vt:lpstr>
      <vt:lpstr>從貧寒到富貴的傳奇</vt:lpstr>
      <vt:lpstr>游爺爺的小時候</vt:lpstr>
      <vt:lpstr>游爺爺的小時候</vt:lpstr>
      <vt:lpstr>游爺爺的小時候</vt:lpstr>
      <vt:lpstr>游爺爺的小時候</vt:lpstr>
      <vt:lpstr>歷盡艱辛完成學業</vt:lpstr>
      <vt:lpstr>歷盡艱辛完成學業</vt:lpstr>
      <vt:lpstr>歷盡艱辛完成學業</vt:lpstr>
      <vt:lpstr>闖出一條求生之道</vt:lpstr>
      <vt:lpstr>闖出一條求生之道</vt:lpstr>
      <vt:lpstr>闖出一條求生之道</vt:lpstr>
      <vt:lpstr>兩年後~圓留學之夢</vt:lpstr>
      <vt:lpstr>移民美國~一家團圓</vt:lpstr>
      <vt:lpstr>奠定基礎~創業有成</vt:lpstr>
      <vt:lpstr>不斷學習精進的游爺爺</vt:lpstr>
      <vt:lpstr>創業有成 跨足房地產</vt:lpstr>
      <vt:lpstr>創業有成 跨足房地產</vt:lpstr>
      <vt:lpstr>昔日人助我，我今要助人</vt:lpstr>
      <vt:lpstr>昔日人助我，我今要助人</vt:lpstr>
      <vt:lpstr>昔日人助我，我今要助人</vt:lpstr>
      <vt:lpstr>善念善行結善果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「游」講徵答</vt:lpstr>
      <vt:lpstr>平凡中的不平凡!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從貧寒到富貴的傳奇—游勝雄</dc:title>
  <dc:creator>小李子</dc:creator>
  <cp:lastModifiedBy>Windows 使用者</cp:lastModifiedBy>
  <cp:revision>41</cp:revision>
  <dcterms:created xsi:type="dcterms:W3CDTF">2016-09-18T06:56:58Z</dcterms:created>
  <dcterms:modified xsi:type="dcterms:W3CDTF">2021-12-20T08:49:53Z</dcterms:modified>
</cp:coreProperties>
</file>